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1344"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83820225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270000" y="1638300"/>
            <a:ext cx="10464800" cy="3302000"/>
          </a:xfrm>
          <a:prstGeom prst="rect">
            <a:avLst/>
          </a:prstGeom>
        </p:spPr>
        <p:txBody>
          <a:bodyPr anchor="b"/>
          <a:lstStyle/>
          <a:p>
            <a:r>
              <a:t>Title Text</a:t>
            </a:r>
          </a:p>
        </p:txBody>
      </p:sp>
      <p:sp>
        <p:nvSpPr>
          <p:cNvPr id="12" name="Shape 12"/>
          <p:cNvSpPr>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94" name="Shape 94"/>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1270000" y="6718300"/>
            <a:ext cx="10464800" cy="1422400"/>
          </a:xfrm>
          <a:prstGeom prst="rect">
            <a:avLst/>
          </a:prstGeom>
        </p:spPr>
        <p:txBody>
          <a:bodyPr anchor="b"/>
          <a:lstStyle/>
          <a:p>
            <a:r>
              <a:t>Title Text</a:t>
            </a:r>
          </a:p>
        </p:txBody>
      </p:sp>
      <p:sp>
        <p:nvSpPr>
          <p:cNvPr id="22" name="Shape 22"/>
          <p:cNvSpPr>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270000" y="3225800"/>
            <a:ext cx="10464800" cy="33020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Shape 40"/>
          <p:cNvSpPr>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a:p>
        </p:txBody>
      </p:sp>
      <p:sp>
        <p:nvSpPr>
          <p:cNvPr id="85" name="Shape 85"/>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Shape 119"/>
          <p:cNvSpPr>
            <a:spLocks noGrp="1"/>
          </p:cNvSpPr>
          <p:nvPr>
            <p:ph type="ctrTitle"/>
          </p:nvPr>
        </p:nvSpPr>
        <p:spPr>
          <a:xfrm>
            <a:off x="2103858" y="1843368"/>
            <a:ext cx="8728854" cy="2099768"/>
          </a:xfrm>
          <a:prstGeom prst="rect">
            <a:avLst/>
          </a:prstGeom>
        </p:spPr>
        <p:txBody>
          <a:bodyPr/>
          <a:lstStyle/>
          <a:p>
            <a:pPr>
              <a:defRPr sz="6400" b="1">
                <a:solidFill>
                  <a:schemeClr val="accent5"/>
                </a:solidFill>
                <a:latin typeface="Palatino"/>
                <a:ea typeface="Palatino"/>
                <a:cs typeface="Palatino"/>
                <a:sym typeface="Palatino"/>
              </a:defRPr>
            </a:pPr>
            <a:r>
              <a:t>PŘELOM ?</a:t>
            </a:r>
          </a:p>
          <a:p>
            <a:pPr>
              <a:defRPr sz="4800" b="1">
                <a:solidFill>
                  <a:schemeClr val="accent5"/>
                </a:solidFill>
                <a:latin typeface="Palatino"/>
                <a:ea typeface="Palatino"/>
                <a:cs typeface="Palatino"/>
                <a:sym typeface="Palatino"/>
              </a:defRPr>
            </a:pPr>
            <a:r>
              <a:t>NĚCO SE MUSELO STÁT</a:t>
            </a:r>
          </a:p>
        </p:txBody>
      </p:sp>
      <p:sp>
        <p:nvSpPr>
          <p:cNvPr id="120" name="Shape 120"/>
          <p:cNvSpPr>
            <a:spLocks noGrp="1"/>
          </p:cNvSpPr>
          <p:nvPr>
            <p:ph type="subTitle" sz="quarter" idx="1"/>
          </p:nvPr>
        </p:nvSpPr>
        <p:spPr>
          <a:xfrm>
            <a:off x="3187700" y="4428066"/>
            <a:ext cx="6711058" cy="2777580"/>
          </a:xfrm>
          <a:prstGeom prst="rect">
            <a:avLst/>
          </a:prstGeom>
        </p:spPr>
        <p:txBody>
          <a:bodyPr/>
          <a:lstStyle/>
          <a:p>
            <a:pPr>
              <a:defRPr sz="3800" b="1">
                <a:latin typeface="Palatino"/>
                <a:ea typeface="Palatino"/>
                <a:cs typeface="Palatino"/>
                <a:sym typeface="Palatino"/>
              </a:defRPr>
            </a:pPr>
            <a:r>
              <a:t>SETKÁNÍ SO ČBK</a:t>
            </a:r>
          </a:p>
          <a:p>
            <a:pPr>
              <a:defRPr sz="3800" b="1">
                <a:latin typeface="Palatino"/>
                <a:ea typeface="Palatino"/>
                <a:cs typeface="Palatino"/>
                <a:sym typeface="Palatino"/>
              </a:defRPr>
            </a:pPr>
            <a:r>
              <a:t>20. 11. 2015</a:t>
            </a:r>
          </a:p>
          <a:p>
            <a:pPr>
              <a:defRPr sz="3800" b="1">
                <a:latin typeface="Palatino"/>
                <a:ea typeface="Palatino"/>
                <a:cs typeface="Palatino"/>
                <a:sym typeface="Palatino"/>
              </a:defRPr>
            </a:pPr>
            <a:endParaRPr/>
          </a:p>
          <a:p>
            <a:pPr>
              <a:defRPr sz="3800" b="1">
                <a:latin typeface="Palatino"/>
                <a:ea typeface="Palatino"/>
                <a:cs typeface="Palatino"/>
                <a:sym typeface="Palatino"/>
              </a:defRPr>
            </a:pPr>
            <a:r>
              <a:t>Luděk Rychetník</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a:spLocks noGrp="1"/>
          </p:cNvSpPr>
          <p:nvPr>
            <p:ph type="title"/>
          </p:nvPr>
        </p:nvSpPr>
        <p:spPr>
          <a:xfrm>
            <a:off x="732367" y="867833"/>
            <a:ext cx="11540067" cy="8143612"/>
          </a:xfrm>
          <a:prstGeom prst="rect">
            <a:avLst/>
          </a:prstGeom>
        </p:spPr>
        <p:txBody>
          <a:bodyPr/>
          <a:lstStyle/>
          <a:p>
            <a:pPr marL="179999" indent="-179999" defTabSz="457200">
              <a:spcBef>
                <a:spcPts val="400"/>
              </a:spcBef>
              <a:defRPr sz="3200">
                <a:latin typeface="Palatino"/>
                <a:ea typeface="Palatino"/>
                <a:cs typeface="Palatino"/>
                <a:sym typeface="Palatino"/>
              </a:defRPr>
            </a:pPr>
            <a:r>
              <a:rPr b="1" dirty="0">
                <a:solidFill>
                  <a:srgbClr val="AE1916"/>
                </a:solidFill>
              </a:rPr>
              <a:t>Model </a:t>
            </a:r>
            <a:r>
              <a:rPr b="1" dirty="0" err="1">
                <a:solidFill>
                  <a:srgbClr val="AE1916"/>
                </a:solidFill>
              </a:rPr>
              <a:t>přerušované</a:t>
            </a:r>
            <a:r>
              <a:rPr b="1" dirty="0">
                <a:solidFill>
                  <a:srgbClr val="AE1916"/>
                </a:solidFill>
              </a:rPr>
              <a:t> </a:t>
            </a:r>
            <a:r>
              <a:rPr b="1" dirty="0" err="1">
                <a:solidFill>
                  <a:srgbClr val="AE1916"/>
                </a:solidFill>
              </a:rPr>
              <a:t>rovnováhy</a:t>
            </a:r>
            <a:r>
              <a:rPr b="1" dirty="0">
                <a:solidFill>
                  <a:srgbClr val="AE1916"/>
                </a:solidFill>
              </a:rPr>
              <a:t> - </a:t>
            </a:r>
            <a:r>
              <a:rPr b="1" dirty="0" err="1">
                <a:solidFill>
                  <a:srgbClr val="AE1916"/>
                </a:solidFill>
              </a:rPr>
              <a:t>Konratěvovy</a:t>
            </a:r>
            <a:r>
              <a:rPr b="1" dirty="0">
                <a:solidFill>
                  <a:srgbClr val="AE1916"/>
                </a:solidFill>
              </a:rPr>
              <a:t> </a:t>
            </a:r>
            <a:r>
              <a:rPr b="1" dirty="0" err="1">
                <a:solidFill>
                  <a:srgbClr val="AE1916"/>
                </a:solidFill>
              </a:rPr>
              <a:t>vlny</a:t>
            </a:r>
            <a:r>
              <a:rPr b="1" dirty="0">
                <a:solidFill>
                  <a:srgbClr val="AE1916"/>
                </a:solidFill>
              </a:rPr>
              <a:t> 1</a:t>
            </a:r>
          </a:p>
          <a:p>
            <a:pPr marL="179999" indent="-179999" defTabSz="457200">
              <a:spcBef>
                <a:spcPts val="400"/>
              </a:spcBef>
              <a:defRPr sz="3200">
                <a:latin typeface="Palatino"/>
                <a:ea typeface="Palatino"/>
                <a:cs typeface="Palatino"/>
                <a:sym typeface="Palatino"/>
              </a:defRPr>
            </a:pPr>
            <a:endParaRPr b="1" dirty="0">
              <a:solidFill>
                <a:srgbClr val="AE1916"/>
              </a:solidFill>
            </a:endParaRPr>
          </a:p>
          <a:p>
            <a:pPr marL="179999" indent="-179999" algn="l" defTabSz="457200">
              <a:spcBef>
                <a:spcPts val="400"/>
              </a:spcBef>
              <a:defRPr sz="2400">
                <a:latin typeface="Palatino"/>
                <a:ea typeface="Palatino"/>
                <a:cs typeface="Palatino"/>
                <a:sym typeface="Palatino"/>
              </a:defRPr>
            </a:pPr>
            <a:r>
              <a:rPr dirty="0"/>
              <a:t>OECD Forum 2015, Paris 2 June: “</a:t>
            </a:r>
            <a:r>
              <a:rPr i="1" dirty="0"/>
              <a:t>Punctuated equilibria, long trends and short-term revolutions in human history</a:t>
            </a:r>
            <a:r>
              <a:rPr dirty="0"/>
              <a:t>”, Miroslav </a:t>
            </a:r>
            <a:r>
              <a:rPr dirty="0" err="1"/>
              <a:t>Bárta</a:t>
            </a:r>
            <a:r>
              <a:rPr dirty="0"/>
              <a:t>, Professor, Faculty of Arts, Czech Institute of Egyptology, Czech Republic</a:t>
            </a:r>
          </a:p>
          <a:p>
            <a:pPr marL="179999" indent="-179999" algn="l" defTabSz="457200">
              <a:spcBef>
                <a:spcPts val="400"/>
              </a:spcBef>
              <a:defRPr sz="2400">
                <a:latin typeface="Palatino"/>
                <a:ea typeface="Palatino"/>
                <a:cs typeface="Palatino"/>
                <a:sym typeface="Palatino"/>
              </a:defRPr>
            </a:pPr>
            <a:endParaRPr dirty="0"/>
          </a:p>
          <a:p>
            <a:pPr algn="l" defTabSz="457200">
              <a:spcBef>
                <a:spcPts val="400"/>
              </a:spcBef>
              <a:defRPr sz="2400" b="1">
                <a:latin typeface="Palatino"/>
                <a:ea typeface="Palatino"/>
                <a:cs typeface="Palatino"/>
                <a:sym typeface="Palatino"/>
              </a:defRPr>
            </a:pPr>
            <a:r>
              <a:rPr dirty="0"/>
              <a:t>KONRATĚVOVY VLNY v </a:t>
            </a:r>
            <a:r>
              <a:rPr dirty="0" err="1"/>
              <a:t>hospodářském</a:t>
            </a:r>
            <a:r>
              <a:rPr dirty="0"/>
              <a:t> </a:t>
            </a:r>
            <a:r>
              <a:rPr dirty="0" err="1"/>
              <a:t>vývoji</a:t>
            </a:r>
            <a:endParaRPr b="0" dirty="0"/>
          </a:p>
          <a:p>
            <a:pPr algn="l" defTabSz="457200">
              <a:spcBef>
                <a:spcPts val="400"/>
              </a:spcBef>
              <a:defRPr sz="2400" b="1">
                <a:latin typeface="Palatino"/>
                <a:ea typeface="Palatino"/>
                <a:cs typeface="Palatino"/>
                <a:sym typeface="Palatino"/>
              </a:defRPr>
            </a:pPr>
            <a:r>
              <a:rPr b="0" dirty="0" err="1"/>
              <a:t>Zdroj</a:t>
            </a:r>
            <a:r>
              <a:rPr b="0" dirty="0"/>
              <a:t> </a:t>
            </a:r>
            <a:r>
              <a:rPr b="0" dirty="0" err="1"/>
              <a:t>dynamiky</a:t>
            </a:r>
            <a:r>
              <a:rPr b="0" dirty="0"/>
              <a:t>: </a:t>
            </a:r>
            <a:r>
              <a:rPr b="0" dirty="0" err="1"/>
              <a:t>velké</a:t>
            </a:r>
            <a:r>
              <a:rPr b="0" dirty="0"/>
              <a:t> </a:t>
            </a:r>
            <a:r>
              <a:rPr b="0" dirty="0" err="1"/>
              <a:t>revoluční</a:t>
            </a:r>
            <a:r>
              <a:rPr b="0" dirty="0"/>
              <a:t> </a:t>
            </a:r>
            <a:r>
              <a:rPr b="0" dirty="0" err="1"/>
              <a:t>technologické</a:t>
            </a:r>
            <a:r>
              <a:rPr b="0" dirty="0"/>
              <a:t> </a:t>
            </a:r>
            <a:r>
              <a:rPr b="0" dirty="0" err="1"/>
              <a:t>inovace</a:t>
            </a:r>
            <a:r>
              <a:rPr b="0" dirty="0"/>
              <a:t>, </a:t>
            </a:r>
            <a:r>
              <a:rPr b="0" dirty="0" err="1"/>
              <a:t>které</a:t>
            </a:r>
            <a:r>
              <a:rPr b="0" dirty="0"/>
              <a:t> </a:t>
            </a:r>
            <a:r>
              <a:rPr b="0" dirty="0" err="1"/>
              <a:t>vedou</a:t>
            </a:r>
            <a:r>
              <a:rPr b="0" dirty="0"/>
              <a:t> </a:t>
            </a:r>
            <a:r>
              <a:rPr b="0" dirty="0" err="1"/>
              <a:t>na</a:t>
            </a:r>
            <a:r>
              <a:rPr b="0" dirty="0"/>
              <a:t> </a:t>
            </a:r>
            <a:r>
              <a:rPr b="0" dirty="0" err="1"/>
              <a:t>zásadní</a:t>
            </a:r>
            <a:r>
              <a:rPr b="0" dirty="0"/>
              <a:t> </a:t>
            </a:r>
            <a:r>
              <a:rPr b="0" dirty="0" err="1"/>
              <a:t>změny</a:t>
            </a:r>
            <a:r>
              <a:rPr b="0" dirty="0"/>
              <a:t> v </a:t>
            </a:r>
            <a:r>
              <a:rPr b="0" dirty="0" err="1"/>
              <a:t>politické</a:t>
            </a:r>
            <a:r>
              <a:rPr b="0" dirty="0"/>
              <a:t> a </a:t>
            </a:r>
            <a:r>
              <a:rPr b="0" dirty="0" err="1"/>
              <a:t>ekonomické</a:t>
            </a:r>
            <a:r>
              <a:rPr b="0" dirty="0"/>
              <a:t> </a:t>
            </a:r>
            <a:r>
              <a:rPr b="0" dirty="0" err="1"/>
              <a:t>organizaci</a:t>
            </a:r>
            <a:r>
              <a:rPr b="0" dirty="0"/>
              <a:t> </a:t>
            </a:r>
            <a:r>
              <a:rPr b="0" dirty="0" smtClean="0"/>
              <a:t>: </a:t>
            </a:r>
            <a:r>
              <a:rPr lang="cs-CZ" b="0" dirty="0" smtClean="0"/>
              <a:t/>
            </a:r>
            <a:br>
              <a:rPr lang="cs-CZ" b="0" dirty="0" smtClean="0"/>
            </a:br>
            <a:endParaRPr b="0" dirty="0"/>
          </a:p>
          <a:p>
            <a:pPr marL="514350" indent="-514350" algn="l" defTabSz="457200">
              <a:spcBef>
                <a:spcPts val="400"/>
              </a:spcBef>
              <a:buSzPct val="100000"/>
              <a:buFont typeface="+mj-lt"/>
              <a:buAutoNum type="romanUcPeriod"/>
              <a:defRPr sz="2400" b="1">
                <a:latin typeface="Palatino"/>
                <a:ea typeface="Palatino"/>
                <a:cs typeface="Palatino"/>
                <a:sym typeface="Palatino"/>
              </a:defRPr>
            </a:pPr>
            <a:r>
              <a:rPr b="0" dirty="0"/>
              <a:t> </a:t>
            </a:r>
            <a:r>
              <a:rPr b="0" dirty="0" err="1"/>
              <a:t>parní</a:t>
            </a:r>
            <a:r>
              <a:rPr b="0" dirty="0"/>
              <a:t> </a:t>
            </a:r>
            <a:r>
              <a:rPr b="0" dirty="0" err="1"/>
              <a:t>stroj</a:t>
            </a:r>
            <a:r>
              <a:rPr b="0" dirty="0"/>
              <a:t>, </a:t>
            </a:r>
            <a:r>
              <a:rPr b="0" dirty="0" err="1"/>
              <a:t>tkalcovství</a:t>
            </a:r>
            <a:r>
              <a:rPr b="0" dirty="0"/>
              <a:t> (1790-1850)</a:t>
            </a:r>
          </a:p>
          <a:p>
            <a:pPr marL="514350" indent="-514350" algn="l" defTabSz="457200">
              <a:spcBef>
                <a:spcPts val="400"/>
              </a:spcBef>
              <a:buSzPct val="100000"/>
              <a:buFont typeface="+mj-lt"/>
              <a:buAutoNum type="romanUcPeriod"/>
              <a:defRPr sz="2400" b="1">
                <a:latin typeface="Palatino"/>
                <a:ea typeface="Palatino"/>
                <a:cs typeface="Palatino"/>
                <a:sym typeface="Palatino"/>
              </a:defRPr>
            </a:pPr>
            <a:r>
              <a:rPr b="0" dirty="0"/>
              <a:t> </a:t>
            </a:r>
            <a:r>
              <a:rPr b="0" dirty="0" err="1"/>
              <a:t>železnice</a:t>
            </a:r>
            <a:r>
              <a:rPr b="0" dirty="0"/>
              <a:t>, </a:t>
            </a:r>
            <a:r>
              <a:rPr b="0" dirty="0" err="1"/>
              <a:t>těžký</a:t>
            </a:r>
            <a:r>
              <a:rPr b="0" dirty="0"/>
              <a:t> </a:t>
            </a:r>
            <a:r>
              <a:rPr b="0" dirty="0" err="1"/>
              <a:t>průmysl</a:t>
            </a:r>
            <a:r>
              <a:rPr b="0" dirty="0"/>
              <a:t> (1850-1900)</a:t>
            </a:r>
          </a:p>
          <a:p>
            <a:pPr marL="514350" indent="-514350" algn="l" defTabSz="457200">
              <a:spcBef>
                <a:spcPts val="400"/>
              </a:spcBef>
              <a:buSzPct val="100000"/>
              <a:buFont typeface="+mj-lt"/>
              <a:buAutoNum type="romanUcPeriod"/>
              <a:defRPr sz="2400" b="1">
                <a:latin typeface="Palatino"/>
                <a:ea typeface="Palatino"/>
                <a:cs typeface="Palatino"/>
                <a:sym typeface="Palatino"/>
              </a:defRPr>
            </a:pPr>
            <a:r>
              <a:rPr b="0" dirty="0"/>
              <a:t> </a:t>
            </a:r>
            <a:r>
              <a:rPr b="0" dirty="0" err="1"/>
              <a:t>elektřina</a:t>
            </a:r>
            <a:r>
              <a:rPr b="0" dirty="0"/>
              <a:t>, </a:t>
            </a:r>
            <a:r>
              <a:rPr b="0" dirty="0" err="1"/>
              <a:t>petrochemie</a:t>
            </a:r>
            <a:r>
              <a:rPr b="0" dirty="0"/>
              <a:t>, </a:t>
            </a:r>
            <a:r>
              <a:rPr b="0" dirty="0" err="1"/>
              <a:t>spalovací</a:t>
            </a:r>
            <a:r>
              <a:rPr b="0" dirty="0"/>
              <a:t> motor (1900-1945)</a:t>
            </a:r>
          </a:p>
          <a:p>
            <a:pPr marL="514350" indent="-514350" algn="l" defTabSz="457200">
              <a:spcBef>
                <a:spcPts val="400"/>
              </a:spcBef>
              <a:buSzPct val="100000"/>
              <a:buFont typeface="+mj-lt"/>
              <a:buAutoNum type="romanUcPeriod"/>
              <a:defRPr sz="2400" b="1">
                <a:latin typeface="Palatino"/>
                <a:ea typeface="Palatino"/>
                <a:cs typeface="Palatino"/>
                <a:sym typeface="Palatino"/>
              </a:defRPr>
            </a:pPr>
            <a:r>
              <a:rPr b="0" dirty="0"/>
              <a:t> </a:t>
            </a:r>
            <a:r>
              <a:rPr b="0" dirty="0" err="1"/>
              <a:t>elektronika</a:t>
            </a:r>
            <a:r>
              <a:rPr b="0" dirty="0"/>
              <a:t>, </a:t>
            </a:r>
            <a:r>
              <a:rPr b="0" dirty="0" err="1"/>
              <a:t>jádro</a:t>
            </a:r>
            <a:r>
              <a:rPr b="0" dirty="0"/>
              <a:t>, </a:t>
            </a:r>
            <a:r>
              <a:rPr b="0" dirty="0" err="1"/>
              <a:t>umělé</a:t>
            </a:r>
            <a:r>
              <a:rPr b="0" dirty="0"/>
              <a:t> </a:t>
            </a:r>
            <a:r>
              <a:rPr b="0" dirty="0" err="1"/>
              <a:t>hmoty</a:t>
            </a:r>
            <a:r>
              <a:rPr b="0" dirty="0"/>
              <a:t>, internet (1945-2008?)</a:t>
            </a:r>
          </a:p>
          <a:p>
            <a:pPr marL="514350" indent="-514350" algn="l" defTabSz="457200">
              <a:spcBef>
                <a:spcPts val="400"/>
              </a:spcBef>
              <a:buSzPct val="100000"/>
              <a:buFont typeface="+mj-lt"/>
              <a:buAutoNum type="romanUcPeriod"/>
              <a:defRPr sz="2400" b="1">
                <a:latin typeface="Palatino"/>
                <a:ea typeface="Palatino"/>
                <a:cs typeface="Palatino"/>
                <a:sym typeface="Palatino"/>
              </a:defRPr>
            </a:pPr>
            <a:r>
              <a:rPr b="0" dirty="0"/>
              <a:t> </a:t>
            </a:r>
            <a:r>
              <a:rPr b="0" dirty="0" err="1"/>
              <a:t>plné</a:t>
            </a:r>
            <a:r>
              <a:rPr b="0" dirty="0"/>
              <a:t> </a:t>
            </a:r>
            <a:r>
              <a:rPr b="0" dirty="0" err="1"/>
              <a:t>využití</a:t>
            </a:r>
            <a:r>
              <a:rPr b="0" dirty="0"/>
              <a:t> </a:t>
            </a:r>
            <a:r>
              <a:rPr b="0" dirty="0" err="1"/>
              <a:t>internetu</a:t>
            </a:r>
            <a:r>
              <a:rPr b="0" dirty="0"/>
              <a:t>, </a:t>
            </a:r>
            <a:r>
              <a:rPr b="0" dirty="0" err="1"/>
              <a:t>nanotechnologie</a:t>
            </a:r>
            <a:r>
              <a:rPr b="0" dirty="0"/>
              <a:t>, </a:t>
            </a:r>
            <a:r>
              <a:rPr b="0" dirty="0" err="1"/>
              <a:t>biotechnologie</a:t>
            </a:r>
            <a:r>
              <a:rPr b="0" dirty="0"/>
              <a:t> </a:t>
            </a:r>
            <a:r>
              <a:rPr b="0" dirty="0" smtClean="0"/>
              <a:t>(?)</a:t>
            </a:r>
            <a:r>
              <a:rPr lang="cs-CZ" b="0" dirty="0" smtClean="0"/>
              <a:t/>
            </a:r>
            <a:br>
              <a:rPr lang="cs-CZ" b="0" dirty="0" smtClean="0"/>
            </a:br>
            <a:r>
              <a:rPr lang="cs-CZ" dirty="0"/>
              <a:t/>
            </a:r>
            <a:br>
              <a:rPr lang="cs-CZ" dirty="0"/>
            </a:br>
            <a:r>
              <a:rPr lang="cs-CZ" dirty="0" smtClean="0"/>
              <a:t>		(</a:t>
            </a:r>
            <a:r>
              <a:rPr lang="cs-CZ" dirty="0"/>
              <a:t>Prorok 2012 k.5.3.3, Švihlíková 2014: 25-36)</a:t>
            </a:r>
            <a:endParaRPr b="0" dirty="0"/>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Konratěvova vlna-schéma.jpg"/>
          <p:cNvPicPr>
            <a:picLocks noChangeAspect="1"/>
          </p:cNvPicPr>
          <p:nvPr/>
        </p:nvPicPr>
        <p:blipFill>
          <a:blip r:embed="rId2">
            <a:extLst/>
          </a:blip>
          <a:srcRect/>
          <a:stretch>
            <a:fillRect/>
          </a:stretch>
        </p:blipFill>
        <p:spPr>
          <a:xfrm>
            <a:off x="1369612" y="1838179"/>
            <a:ext cx="10265576" cy="7334769"/>
          </a:xfrm>
          <a:prstGeom prst="rect">
            <a:avLst/>
          </a:prstGeom>
          <a:ln w="12700">
            <a:miter lim="400000"/>
          </a:ln>
        </p:spPr>
      </p:pic>
      <p:sp>
        <p:nvSpPr>
          <p:cNvPr id="146" name="Shape 146"/>
          <p:cNvSpPr/>
          <p:nvPr/>
        </p:nvSpPr>
        <p:spPr>
          <a:xfrm>
            <a:off x="3571853" y="317500"/>
            <a:ext cx="5137194" cy="12954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marL="179999" indent="-179999" defTabSz="457200">
              <a:spcBef>
                <a:spcPts val="400"/>
              </a:spcBef>
              <a:defRPr sz="4300">
                <a:latin typeface="Palatino"/>
                <a:ea typeface="Palatino"/>
                <a:cs typeface="Palatino"/>
                <a:sym typeface="Palatino"/>
              </a:defRPr>
            </a:pPr>
            <a:r>
              <a:rPr b="1" dirty="0" err="1">
                <a:solidFill>
                  <a:srgbClr val="AE1916"/>
                </a:solidFill>
              </a:rPr>
              <a:t>Konratěvovy</a:t>
            </a:r>
            <a:r>
              <a:rPr b="1" dirty="0">
                <a:solidFill>
                  <a:srgbClr val="AE1916"/>
                </a:solidFill>
              </a:rPr>
              <a:t> </a:t>
            </a:r>
            <a:r>
              <a:rPr b="1" dirty="0" err="1">
                <a:solidFill>
                  <a:srgbClr val="AE1916"/>
                </a:solidFill>
              </a:rPr>
              <a:t>vlny</a:t>
            </a:r>
            <a:r>
              <a:rPr b="1" dirty="0">
                <a:solidFill>
                  <a:srgbClr val="AE1916"/>
                </a:solidFill>
              </a:rPr>
              <a:t> 2</a:t>
            </a:r>
          </a:p>
          <a:p>
            <a:pPr marL="179999" indent="-179999" defTabSz="457200">
              <a:spcBef>
                <a:spcPts val="400"/>
              </a:spcBef>
              <a:defRPr sz="2600">
                <a:latin typeface="Palatino"/>
                <a:ea typeface="Palatino"/>
                <a:cs typeface="Palatino"/>
                <a:sym typeface="Palatino"/>
              </a:defRPr>
            </a:pPr>
            <a:r>
              <a:rPr b="1" dirty="0"/>
              <a:t>(</a:t>
            </a:r>
            <a:r>
              <a:rPr b="1" dirty="0" err="1"/>
              <a:t>úroveň</a:t>
            </a:r>
            <a:r>
              <a:rPr b="1" dirty="0"/>
              <a:t> </a:t>
            </a:r>
            <a:r>
              <a:rPr b="1" dirty="0" err="1"/>
              <a:t>hospodářské</a:t>
            </a:r>
            <a:r>
              <a:rPr b="1" dirty="0"/>
              <a:t> </a:t>
            </a:r>
            <a:r>
              <a:rPr b="1" dirty="0" err="1"/>
              <a:t>aktivity</a:t>
            </a:r>
            <a:r>
              <a:rPr b="1" dirty="0"/>
              <a:t>)</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p:cNvSpPr>
          <p:nvPr>
            <p:ph type="title"/>
          </p:nvPr>
        </p:nvSpPr>
        <p:spPr>
          <a:xfrm>
            <a:off x="802150" y="444500"/>
            <a:ext cx="11313650" cy="8648900"/>
          </a:xfrm>
          <a:prstGeom prst="rect">
            <a:avLst/>
          </a:prstGeom>
        </p:spPr>
        <p:txBody>
          <a:bodyPr>
            <a:normAutofit fontScale="90000"/>
          </a:bodyPr>
          <a:lstStyle/>
          <a:p>
            <a:pPr defTabSz="457200">
              <a:spcBef>
                <a:spcPts val="400"/>
              </a:spcBef>
              <a:defRPr sz="3000" b="1">
                <a:solidFill>
                  <a:schemeClr val="accent5"/>
                </a:solidFill>
                <a:latin typeface="Palatino"/>
                <a:ea typeface="Palatino"/>
                <a:cs typeface="Palatino"/>
                <a:sym typeface="Palatino"/>
              </a:defRPr>
            </a:pPr>
            <a:r>
              <a:t>Kolaps civilizace - 'neznamená však konec' </a:t>
            </a:r>
          </a:p>
          <a:p>
            <a:pPr defTabSz="457200">
              <a:spcBef>
                <a:spcPts val="400"/>
              </a:spcBef>
              <a:defRPr sz="3000" b="1">
                <a:solidFill>
                  <a:schemeClr val="accent5"/>
                </a:solidFill>
                <a:latin typeface="Palatino"/>
                <a:ea typeface="Palatino"/>
                <a:cs typeface="Palatino"/>
                <a:sym typeface="Palatino"/>
              </a:defRPr>
            </a:pPr>
            <a:r>
              <a:t>(nefunkční přebubřelá komplexita vyústí v kolaps </a:t>
            </a:r>
          </a:p>
          <a:p>
            <a:pPr defTabSz="457200">
              <a:spcBef>
                <a:spcPts val="400"/>
              </a:spcBef>
              <a:defRPr sz="3000" b="1">
                <a:solidFill>
                  <a:schemeClr val="accent5"/>
                </a:solidFill>
                <a:latin typeface="Palatino"/>
                <a:ea typeface="Palatino"/>
                <a:cs typeface="Palatino"/>
                <a:sym typeface="Palatino"/>
              </a:defRPr>
            </a:pPr>
            <a:r>
              <a:t>a regeneraci - lokalizace) 1</a:t>
            </a:r>
          </a:p>
          <a:p>
            <a:pPr marL="179999" indent="-179999" algn="l" defTabSz="457200">
              <a:spcBef>
                <a:spcPts val="400"/>
              </a:spcBef>
              <a:defRPr sz="2600">
                <a:latin typeface="Palatino"/>
                <a:ea typeface="Palatino"/>
                <a:cs typeface="Palatino"/>
                <a:sym typeface="Palatino"/>
              </a:defRPr>
            </a:pPr>
            <a:endParaRPr/>
          </a:p>
          <a:p>
            <a:pPr marL="179999" indent="-179999" algn="l" defTabSz="457200">
              <a:spcBef>
                <a:spcPts val="400"/>
              </a:spcBef>
              <a:defRPr sz="2600">
                <a:latin typeface="Palatino"/>
                <a:ea typeface="Palatino"/>
                <a:cs typeface="Palatino"/>
                <a:sym typeface="Palatino"/>
              </a:defRPr>
            </a:pPr>
            <a:r>
              <a:rPr b="1"/>
              <a:t>»Miroslav Bárta, Martin Kovář +31 </a:t>
            </a:r>
            <a:r>
              <a:rPr b="1" i="1">
                <a:solidFill>
                  <a:schemeClr val="accent1"/>
                </a:solidFill>
              </a:rPr>
              <a:t>Kolaps a regenerace: Cesty civilizací a kultur. Minulost, současnost a budoucnost komplexních společností</a:t>
            </a:r>
            <a:r>
              <a:t> kolapsy historických civilizací i současné, včetně českých    Academia 2011</a:t>
            </a:r>
          </a:p>
          <a:p>
            <a:pPr marL="179999" indent="-179999" algn="l" defTabSz="457200">
              <a:spcBef>
                <a:spcPts val="400"/>
              </a:spcBef>
              <a:defRPr sz="2600">
                <a:latin typeface="Palatino"/>
                <a:ea typeface="Palatino"/>
                <a:cs typeface="Palatino"/>
                <a:sym typeface="Palatino"/>
              </a:defRPr>
            </a:pPr>
            <a:endParaRPr/>
          </a:p>
          <a:p>
            <a:pPr marL="179999" indent="-179999" algn="l" defTabSz="457200">
              <a:spcBef>
                <a:spcPts val="400"/>
              </a:spcBef>
              <a:defRPr sz="2600">
                <a:latin typeface="Palatino"/>
                <a:ea typeface="Palatino"/>
                <a:cs typeface="Palatino"/>
                <a:sym typeface="Palatino"/>
              </a:defRPr>
            </a:pPr>
            <a:r>
              <a:t>»</a:t>
            </a:r>
            <a:r>
              <a:rPr b="1"/>
              <a:t>Tomáš Tureček, Miroslav Bárta</a:t>
            </a:r>
            <a:r>
              <a:rPr b="1">
                <a:solidFill>
                  <a:schemeClr val="accent1"/>
                </a:solidFill>
              </a:rPr>
              <a:t> </a:t>
            </a:r>
            <a:r>
              <a:rPr b="1" i="1">
                <a:solidFill>
                  <a:schemeClr val="accent1"/>
                </a:solidFill>
              </a:rPr>
              <a:t>Kolaps neznamená konec</a:t>
            </a:r>
            <a:r>
              <a:t> </a:t>
            </a:r>
          </a:p>
          <a:p>
            <a:pPr marL="179999" indent="-179999" algn="l" defTabSz="457200">
              <a:spcBef>
                <a:spcPts val="400"/>
              </a:spcBef>
              <a:defRPr sz="2600">
                <a:latin typeface="Palatino"/>
                <a:ea typeface="Palatino"/>
                <a:cs typeface="Palatino"/>
                <a:sym typeface="Palatino"/>
              </a:defRPr>
            </a:pPr>
            <a:r>
              <a:t>čtivý rozhovor s egyptologem, současná poučení .. “dnešní doba je .. přechodem, včerejší pravdy, zákonitosti a jistoty jakoby neplatily; dnešku chybí smysl a směr ..”                                                                  Vyšehrad 2013</a:t>
            </a:r>
          </a:p>
          <a:p>
            <a:pPr marL="179999" indent="-179999" algn="l" defTabSz="457200">
              <a:spcBef>
                <a:spcPts val="400"/>
              </a:spcBef>
              <a:defRPr sz="2600">
                <a:latin typeface="Palatino"/>
                <a:ea typeface="Palatino"/>
                <a:cs typeface="Palatino"/>
                <a:sym typeface="Palatino"/>
              </a:defRPr>
            </a:pPr>
            <a:endParaRPr/>
          </a:p>
          <a:p>
            <a:pPr marL="179999" indent="-179999" algn="l" defTabSz="457200">
              <a:spcBef>
                <a:spcPts val="400"/>
              </a:spcBef>
              <a:defRPr sz="2600">
                <a:latin typeface="Palatino"/>
                <a:ea typeface="Palatino"/>
                <a:cs typeface="Palatino"/>
                <a:sym typeface="Palatino"/>
              </a:defRPr>
            </a:pPr>
            <a:r>
              <a:t>»</a:t>
            </a:r>
            <a:r>
              <a:rPr b="1"/>
              <a:t>Václav Cílek </a:t>
            </a:r>
            <a:r>
              <a:t>ed.</a:t>
            </a:r>
            <a:r>
              <a:rPr b="1"/>
              <a:t> </a:t>
            </a:r>
            <a:r>
              <a:rPr b="1" i="1">
                <a:solidFill>
                  <a:schemeClr val="accent1"/>
                </a:solidFill>
              </a:rPr>
              <a:t>Něco se muselo stát. Nová kniha proměn.</a:t>
            </a:r>
            <a:r>
              <a:t> </a:t>
            </a:r>
          </a:p>
          <a:p>
            <a:pPr marL="179999" indent="-179999" algn="l" defTabSz="457200">
              <a:spcBef>
                <a:spcPts val="400"/>
              </a:spcBef>
              <a:defRPr sz="2600">
                <a:latin typeface="Palatino"/>
                <a:ea typeface="Palatino"/>
                <a:cs typeface="Palatino"/>
                <a:sym typeface="Palatino"/>
              </a:defRPr>
            </a:pPr>
            <a:r>
              <a:t>(Bělohradský, Vladimíra Dvořáková, Petr Drulák, Michael Hauser, Jan Keller, Stanislav Komárek,  Václav Moravec, Jiří Přibáň, Petr Robejšek, Jan Sokol + 50 dalších)                                                   Novela Bohemica 2014</a:t>
            </a:r>
          </a:p>
        </p:txBody>
      </p:sp>
    </p:spTree>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590484" y="444500"/>
            <a:ext cx="11601516" cy="8864600"/>
          </a:xfrm>
          <a:prstGeom prst="rect">
            <a:avLst/>
          </a:prstGeom>
        </p:spPr>
        <p:txBody>
          <a:bodyPr/>
          <a:lstStyle/>
          <a:p>
            <a:pPr defTabSz="310895">
              <a:spcBef>
                <a:spcPts val="200"/>
              </a:spcBef>
              <a:defRPr sz="2448" b="1">
                <a:solidFill>
                  <a:schemeClr val="accent5"/>
                </a:solidFill>
                <a:latin typeface="Palatino"/>
                <a:ea typeface="Palatino"/>
                <a:cs typeface="Palatino"/>
                <a:sym typeface="Palatino"/>
              </a:defRPr>
            </a:pPr>
            <a:r>
              <a:t>Kolaps civilizace - 'neznamená však konec' - lokalizace 1</a:t>
            </a:r>
          </a:p>
          <a:p>
            <a:pPr marL="122400" indent="-122400" algn="l" defTabSz="310895">
              <a:spcBef>
                <a:spcPts val="200"/>
              </a:spcBef>
              <a:defRPr sz="2448">
                <a:latin typeface="Palatino"/>
                <a:ea typeface="Palatino"/>
                <a:cs typeface="Palatino"/>
                <a:sym typeface="Palatino"/>
              </a:defRPr>
            </a:pPr>
            <a:endParaRPr/>
          </a:p>
          <a:p>
            <a:pPr marL="122400" indent="-122400" algn="l" defTabSz="310895">
              <a:spcBef>
                <a:spcPts val="200"/>
              </a:spcBef>
              <a:defRPr sz="2108">
                <a:latin typeface="Palatino"/>
                <a:ea typeface="Palatino"/>
                <a:cs typeface="Palatino"/>
                <a:sym typeface="Palatino"/>
              </a:defRPr>
            </a:pPr>
            <a:r>
              <a:t>»</a:t>
            </a:r>
            <a:r>
              <a:rPr b="1"/>
              <a:t>Bárta Miroslav, Kovář Martin, Foltýn Otakar + 16 dalších </a:t>
            </a:r>
            <a:r>
              <a:rPr b="1" i="1"/>
              <a:t>Povaha změny. Bezpečnost, rizika a stav dnešní civilizace</a:t>
            </a:r>
            <a:r>
              <a:rPr b="1"/>
              <a:t>                                                                                           </a:t>
            </a:r>
            <a:r>
              <a:t>Vyšehrad 2015</a:t>
            </a:r>
          </a:p>
          <a:p>
            <a:pPr marL="122400" indent="-122400" algn="l" defTabSz="310895">
              <a:spcBef>
                <a:spcPts val="200"/>
              </a:spcBef>
              <a:defRPr sz="2108">
                <a:latin typeface="Palatino"/>
                <a:ea typeface="Palatino"/>
                <a:cs typeface="Palatino"/>
                <a:sym typeface="Palatino"/>
              </a:defRPr>
            </a:pPr>
            <a:r>
              <a:t>Každý společenský systém v jisté etapě svého vývoje začne pohlcovat více, než generuje. Navíc, pokud se odkládají systémová řešení, systém se o to rychleji destabilizuje. Nezvládnutelná komplexita systému vede do chaosu a vynutí zjednodušení - </a:t>
            </a:r>
            <a:r>
              <a:rPr b="1">
                <a:solidFill>
                  <a:srgbClr val="AE1916"/>
                </a:solidFill>
              </a:rPr>
              <a:t>lokalizaci</a:t>
            </a:r>
          </a:p>
          <a:p>
            <a:pPr algn="l" defTabSz="310895">
              <a:spcBef>
                <a:spcPts val="200"/>
              </a:spcBef>
              <a:defRPr sz="952" b="1">
                <a:latin typeface="Palatino"/>
                <a:ea typeface="Palatino"/>
                <a:cs typeface="Palatino"/>
                <a:sym typeface="Palatino"/>
              </a:defRPr>
            </a:pPr>
            <a:endParaRPr b="1">
              <a:solidFill>
                <a:srgbClr val="AE1916"/>
              </a:solidFill>
            </a:endParaRPr>
          </a:p>
          <a:p>
            <a:pPr algn="l" defTabSz="310895">
              <a:spcBef>
                <a:spcPts val="200"/>
              </a:spcBef>
              <a:defRPr sz="2108" b="1">
                <a:latin typeface="Palatino"/>
                <a:ea typeface="Palatino"/>
                <a:cs typeface="Palatino"/>
                <a:sym typeface="Palatino"/>
              </a:defRPr>
            </a:pPr>
            <a:r>
              <a:t>z knihy:</a:t>
            </a:r>
          </a:p>
          <a:p>
            <a:pPr algn="l" defTabSz="310895">
              <a:spcBef>
                <a:spcPts val="200"/>
              </a:spcBef>
              <a:defRPr sz="2108">
                <a:latin typeface="Palatino"/>
                <a:ea typeface="Palatino"/>
                <a:cs typeface="Palatino"/>
                <a:sym typeface="Palatino"/>
              </a:defRPr>
            </a:pPr>
            <a:r>
              <a:t>»</a:t>
            </a:r>
            <a:r>
              <a:rPr b="1"/>
              <a:t>Petr Gazdík,</a:t>
            </a:r>
            <a:r>
              <a:t> s.267: "Jednou z cest, jak kolaps oddálit a naši společnost (a každého jejího občana) na něj lépe připravit, je také </a:t>
            </a:r>
            <a:r>
              <a:rPr i="1"/>
              <a:t>přesun běžných odpovědností i pravomocí níže ze státu na obec a rodinu</a:t>
            </a:r>
            <a:r>
              <a:t>"</a:t>
            </a:r>
          </a:p>
          <a:p>
            <a:pPr algn="l" defTabSz="310895">
              <a:spcBef>
                <a:spcPts val="200"/>
              </a:spcBef>
              <a:defRPr sz="952">
                <a:latin typeface="Palatino"/>
                <a:ea typeface="Palatino"/>
                <a:cs typeface="Palatino"/>
                <a:sym typeface="Palatino"/>
              </a:defRPr>
            </a:pPr>
            <a:endParaRPr/>
          </a:p>
          <a:p>
            <a:pPr algn="l" defTabSz="310895">
              <a:spcBef>
                <a:spcPts val="200"/>
              </a:spcBef>
              <a:defRPr sz="2108">
                <a:latin typeface="Palatino"/>
                <a:ea typeface="Palatino"/>
                <a:cs typeface="Palatino"/>
                <a:sym typeface="Palatino"/>
              </a:defRPr>
            </a:pPr>
            <a:r>
              <a:t>»</a:t>
            </a:r>
            <a:r>
              <a:rPr b="1"/>
              <a:t>Lumila Trapková, Vladislav Chvála </a:t>
            </a:r>
            <a:r>
              <a:t>"Organismus rodiny v ohrožení" (</a:t>
            </a:r>
            <a:r>
              <a:rPr b="1">
                <a:solidFill>
                  <a:srgbClr val="AE1916"/>
                </a:solidFill>
              </a:rPr>
              <a:t>!</a:t>
            </a:r>
            <a:r>
              <a:t>) s.279+: "</a:t>
            </a:r>
            <a:r>
              <a:rPr i="1"/>
              <a:t>Za tu </a:t>
            </a:r>
            <a:r>
              <a:rPr b="1" i="1">
                <a:solidFill>
                  <a:srgbClr val="AE1916"/>
                </a:solidFill>
              </a:rPr>
              <a:t>nejpodstatnější podmínku života</a:t>
            </a:r>
            <a:r>
              <a:rPr i="1"/>
              <a:t> lze pokládat schopnost vytvářet taková uspořádání, která zvyšují pravděpodobnost nepravděpodobných dějů ..</a:t>
            </a:r>
            <a:r>
              <a:t>. Toho lze dosáhnout vymezením jen malého prostoru z celku světa (paradoxně redukcí možností), jako je tomu už na úrovni buňky tak, </a:t>
            </a:r>
            <a:r>
              <a:rPr b="1" i="1">
                <a:solidFill>
                  <a:schemeClr val="accent5"/>
                </a:solidFill>
              </a:rPr>
              <a:t>aby byly citlivé procesy uvnitř tohoto prostoru chráněny před silami, které by je ohrozily zvenčí</a:t>
            </a:r>
            <a:r>
              <a:rPr b="1" i="1">
                <a:solidFill>
                  <a:schemeClr val="accent4">
                    <a:satOff val="1488"/>
                    <a:lumOff val="-7242"/>
                  </a:schemeClr>
                </a:solidFill>
              </a:rPr>
              <a:t>.</a:t>
            </a:r>
            <a:r>
              <a:t> Aby byl tomuto vnitřnímu zrání ve vší jeho komplikovanosti dopřán dostatek času typu </a:t>
            </a:r>
            <a:r>
              <a:rPr i="1"/>
              <a:t>kairos</a:t>
            </a:r>
            <a:r>
              <a:t> . </a:t>
            </a:r>
          </a:p>
          <a:p>
            <a:pPr algn="l" defTabSz="310895">
              <a:spcBef>
                <a:spcPts val="200"/>
              </a:spcBef>
              <a:defRPr sz="2108">
                <a:latin typeface="Palatino"/>
                <a:ea typeface="Palatino"/>
                <a:cs typeface="Palatino"/>
                <a:sym typeface="Palatino"/>
              </a:defRPr>
            </a:pPr>
            <a:r>
              <a:rPr i="1"/>
              <a:t>Tento princip živé přírody se opakuje na všech úrovních organizace </a:t>
            </a:r>
            <a:r>
              <a:t>a nechybí ani na sociální úrovni. Pokud jsme schopni si tuto zákonitost uvědomit, pak teprve pochopíme význam hranice, její funkci chránit vnitřek, redukovat, selektovat a proměňovat podněty zvenčí. A to je podle nás </a:t>
            </a:r>
            <a:r>
              <a:rPr b="1" i="1">
                <a:solidFill>
                  <a:schemeClr val="accent5"/>
                </a:solidFill>
              </a:rPr>
              <a:t>hlavním předpokladem rodinného uspořádání</a:t>
            </a:r>
            <a:r>
              <a:t>, jaké vygenerovala naše kultura. A je to také v současnosti nejvíce zanedbávaná podmínka existence rodiny"</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Shape 152"/>
          <p:cNvSpPr>
            <a:spLocks noGrp="1"/>
          </p:cNvSpPr>
          <p:nvPr>
            <p:ph type="title"/>
          </p:nvPr>
        </p:nvSpPr>
        <p:spPr>
          <a:xfrm>
            <a:off x="952500" y="1602684"/>
            <a:ext cx="11099800" cy="7166137"/>
          </a:xfrm>
          <a:prstGeom prst="rect">
            <a:avLst/>
          </a:prstGeom>
        </p:spPr>
        <p:txBody>
          <a:bodyPr/>
          <a:lstStyle/>
          <a:p>
            <a:pPr defTabSz="457200">
              <a:spcBef>
                <a:spcPts val="400"/>
              </a:spcBef>
              <a:defRPr sz="3000" b="1">
                <a:solidFill>
                  <a:schemeClr val="accent5"/>
                </a:solidFill>
                <a:latin typeface="Palatino"/>
                <a:ea typeface="Palatino"/>
                <a:cs typeface="Palatino"/>
                <a:sym typeface="Palatino"/>
              </a:defRPr>
            </a:pPr>
            <a:r>
              <a:rPr dirty="0" err="1"/>
              <a:t>Kolaps</a:t>
            </a:r>
            <a:r>
              <a:rPr dirty="0"/>
              <a:t> </a:t>
            </a:r>
            <a:r>
              <a:rPr dirty="0" err="1"/>
              <a:t>civilizace</a:t>
            </a:r>
            <a:r>
              <a:rPr dirty="0"/>
              <a:t> - '</a:t>
            </a:r>
            <a:r>
              <a:rPr dirty="0" err="1"/>
              <a:t>neznamená</a:t>
            </a:r>
            <a:r>
              <a:rPr dirty="0"/>
              <a:t> </a:t>
            </a:r>
            <a:r>
              <a:rPr dirty="0" err="1"/>
              <a:t>však</a:t>
            </a:r>
            <a:r>
              <a:rPr dirty="0"/>
              <a:t> </a:t>
            </a:r>
            <a:r>
              <a:rPr dirty="0" err="1"/>
              <a:t>konec</a:t>
            </a:r>
            <a:r>
              <a:rPr dirty="0"/>
              <a:t>' - </a:t>
            </a:r>
            <a:r>
              <a:rPr dirty="0" err="1"/>
              <a:t>lokalizace</a:t>
            </a:r>
            <a:r>
              <a:rPr dirty="0"/>
              <a:t> 2</a:t>
            </a:r>
          </a:p>
          <a:p>
            <a:pPr defTabSz="457200">
              <a:spcBef>
                <a:spcPts val="400"/>
              </a:spcBef>
              <a:defRPr sz="3000" b="1">
                <a:solidFill>
                  <a:schemeClr val="accent5"/>
                </a:solidFill>
                <a:latin typeface="Palatino"/>
                <a:ea typeface="Palatino"/>
                <a:cs typeface="Palatino"/>
                <a:sym typeface="Palatino"/>
              </a:defRPr>
            </a:pPr>
            <a:endParaRPr dirty="0"/>
          </a:p>
          <a:p>
            <a:pPr marL="179999" indent="-179999" algn="l" defTabSz="457200">
              <a:spcBef>
                <a:spcPts val="400"/>
              </a:spcBef>
              <a:defRPr sz="2400">
                <a:latin typeface="Palatino"/>
                <a:ea typeface="Palatino"/>
                <a:cs typeface="Palatino"/>
                <a:sym typeface="Palatino"/>
              </a:defRPr>
            </a:pPr>
            <a:r>
              <a:rPr b="1" dirty="0" err="1"/>
              <a:t>Margrit</a:t>
            </a:r>
            <a:r>
              <a:rPr b="1" dirty="0"/>
              <a:t> Kennedy </a:t>
            </a:r>
            <a:r>
              <a:rPr lang="cs-CZ" b="1" dirty="0" smtClean="0"/>
              <a:t/>
            </a:r>
            <a:br>
              <a:rPr lang="cs-CZ" b="1" dirty="0" smtClean="0"/>
            </a:br>
            <a:r>
              <a:rPr b="1" i="1" dirty="0" smtClean="0">
                <a:solidFill>
                  <a:srgbClr val="0070C0"/>
                </a:solidFill>
              </a:rPr>
              <a:t>Occupy Money</a:t>
            </a:r>
            <a:r>
              <a:rPr lang="cs-CZ" b="1" i="1" dirty="0" smtClean="0">
                <a:solidFill>
                  <a:srgbClr val="0070C0"/>
                </a:solidFill>
              </a:rPr>
              <a:t>.</a:t>
            </a:r>
            <a:r>
              <a:rPr b="1" i="1" dirty="0" smtClean="0">
                <a:solidFill>
                  <a:srgbClr val="0070C0"/>
                </a:solidFill>
              </a:rPr>
              <a:t> </a:t>
            </a:r>
            <a:r>
              <a:rPr b="1" i="1" dirty="0">
                <a:solidFill>
                  <a:schemeClr val="accent1"/>
                </a:solidFill>
              </a:rPr>
              <a:t>Creating an Economy Where Everybody Wins</a:t>
            </a:r>
            <a:r>
              <a:rPr dirty="0"/>
              <a:t>. </a:t>
            </a:r>
          </a:p>
          <a:p>
            <a:pPr marL="179999" indent="-179999" algn="l" defTabSz="457200">
              <a:spcBef>
                <a:spcPts val="400"/>
              </a:spcBef>
              <a:defRPr sz="2400">
                <a:latin typeface="Palatino"/>
                <a:ea typeface="Palatino"/>
                <a:cs typeface="Palatino"/>
                <a:sym typeface="Palatino"/>
              </a:defRPr>
            </a:pPr>
            <a:r>
              <a:rPr dirty="0"/>
              <a:t>                                                                                           </a:t>
            </a:r>
            <a:r>
              <a:rPr dirty="0" smtClean="0"/>
              <a:t> </a:t>
            </a:r>
            <a:r>
              <a:rPr dirty="0"/>
              <a:t>New Society 2012 </a:t>
            </a:r>
          </a:p>
          <a:p>
            <a:pPr marL="179999" indent="-179999" algn="l" defTabSz="457200">
              <a:spcBef>
                <a:spcPts val="400"/>
              </a:spcBef>
              <a:defRPr sz="2400">
                <a:latin typeface="Palatino"/>
                <a:ea typeface="Palatino"/>
                <a:cs typeface="Palatino"/>
                <a:sym typeface="Palatino"/>
              </a:defRPr>
            </a:pPr>
            <a:r>
              <a:rPr dirty="0"/>
              <a:t>... </a:t>
            </a:r>
            <a:r>
              <a:rPr dirty="0" err="1"/>
              <a:t>místní</a:t>
            </a:r>
            <a:r>
              <a:rPr dirty="0"/>
              <a:t>, </a:t>
            </a:r>
            <a:r>
              <a:rPr dirty="0" err="1"/>
              <a:t>regionální</a:t>
            </a:r>
            <a:r>
              <a:rPr dirty="0"/>
              <a:t> </a:t>
            </a:r>
            <a:r>
              <a:rPr dirty="0" err="1"/>
              <a:t>oběživo</a:t>
            </a:r>
            <a:endParaRPr dirty="0"/>
          </a:p>
          <a:p>
            <a:pPr marL="179999" indent="-179999" algn="l" defTabSz="457200">
              <a:spcBef>
                <a:spcPts val="400"/>
              </a:spcBef>
              <a:defRPr sz="2400">
                <a:latin typeface="Palatino"/>
                <a:ea typeface="Palatino"/>
                <a:cs typeface="Palatino"/>
                <a:sym typeface="Palatino"/>
              </a:defRPr>
            </a:pPr>
            <a:endParaRPr dirty="0"/>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xfrm>
            <a:off x="952500" y="1498600"/>
            <a:ext cx="11099800" cy="2159000"/>
          </a:xfrm>
          <a:prstGeom prst="rect">
            <a:avLst/>
          </a:prstGeom>
        </p:spPr>
        <p:txBody>
          <a:bodyPr/>
          <a:lstStyle/>
          <a:p>
            <a:pPr defTabSz="457200">
              <a:spcBef>
                <a:spcPts val="400"/>
              </a:spcBef>
              <a:defRPr sz="4400" b="1">
                <a:solidFill>
                  <a:schemeClr val="accent5">
                    <a:hueOff val="-176146"/>
                    <a:satOff val="3665"/>
                    <a:lumOff val="-13986"/>
                  </a:schemeClr>
                </a:solidFill>
                <a:latin typeface="Palatino"/>
                <a:ea typeface="Palatino"/>
                <a:cs typeface="Palatino"/>
                <a:sym typeface="Palatino"/>
              </a:defRPr>
            </a:pPr>
            <a:r>
              <a:t>Katolická výzva ke spiritualitě a řešení </a:t>
            </a:r>
          </a:p>
          <a:p>
            <a:pPr defTabSz="457200">
              <a:spcBef>
                <a:spcPts val="400"/>
              </a:spcBef>
              <a:defRPr sz="3800" b="1">
                <a:latin typeface="Palatino"/>
                <a:ea typeface="Palatino"/>
                <a:cs typeface="Palatino"/>
                <a:sym typeface="Palatino"/>
              </a:defRPr>
            </a:pPr>
            <a:r>
              <a:t>Papa František 2015 </a:t>
            </a:r>
            <a:r>
              <a:rPr i="1">
                <a:solidFill>
                  <a:schemeClr val="accent1"/>
                </a:solidFill>
              </a:rPr>
              <a:t>Laudato si’</a:t>
            </a: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hape 122"/>
          <p:cNvSpPr>
            <a:spLocks noGrp="1"/>
          </p:cNvSpPr>
          <p:nvPr>
            <p:ph type="title"/>
          </p:nvPr>
        </p:nvSpPr>
        <p:spPr>
          <a:xfrm>
            <a:off x="952500" y="691879"/>
            <a:ext cx="11099800" cy="8369842"/>
          </a:xfrm>
          <a:prstGeom prst="rect">
            <a:avLst/>
          </a:prstGeom>
        </p:spPr>
        <p:txBody>
          <a:bodyPr/>
          <a:lstStyle/>
          <a:p>
            <a:pPr>
              <a:defRPr sz="4800" b="1">
                <a:solidFill>
                  <a:schemeClr val="accent5"/>
                </a:solidFill>
                <a:latin typeface="Palatino"/>
                <a:ea typeface="Palatino"/>
                <a:cs typeface="Palatino"/>
                <a:sym typeface="Palatino"/>
              </a:defRPr>
            </a:pPr>
            <a:r>
              <a:t>OSNOVA</a:t>
            </a:r>
          </a:p>
          <a:p>
            <a:pPr>
              <a:defRPr sz="3400" b="1">
                <a:solidFill>
                  <a:schemeClr val="accent5"/>
                </a:solidFill>
                <a:latin typeface="Palatino"/>
                <a:ea typeface="Palatino"/>
                <a:cs typeface="Palatino"/>
                <a:sym typeface="Palatino"/>
              </a:defRPr>
            </a:pPr>
            <a:endParaRPr/>
          </a:p>
          <a:p>
            <a:pPr>
              <a:defRPr sz="3400" b="1">
                <a:solidFill>
                  <a:schemeClr val="accent5"/>
                </a:solidFill>
                <a:latin typeface="Palatino"/>
                <a:ea typeface="Palatino"/>
                <a:cs typeface="Palatino"/>
                <a:sym typeface="Palatino"/>
              </a:defRPr>
            </a:pPr>
            <a:r>
              <a:t>Jak pojmově uchopit a porozumět naší době?</a:t>
            </a:r>
          </a:p>
          <a:p>
            <a:pPr algn="l" defTabSz="457200">
              <a:spcBef>
                <a:spcPts val="400"/>
              </a:spcBef>
              <a:defRPr sz="2800" b="1">
                <a:latin typeface="Palatino"/>
                <a:ea typeface="Palatino"/>
                <a:cs typeface="Palatino"/>
                <a:sym typeface="Palatino"/>
              </a:defRPr>
            </a:pPr>
            <a:endParaRPr/>
          </a:p>
          <a:p>
            <a:pPr marL="345722" indent="-345722" algn="l" defTabSz="457200">
              <a:spcBef>
                <a:spcPts val="400"/>
              </a:spcBef>
              <a:buSzPct val="75000"/>
              <a:defRPr sz="2800" b="1">
                <a:latin typeface="Palatino"/>
                <a:ea typeface="Palatino"/>
                <a:cs typeface="Palatino"/>
                <a:sym typeface="Palatino"/>
              </a:defRPr>
            </a:pPr>
            <a:r>
              <a:t>Finanční a ekonomická krize změnila náš svět (1 titul)</a:t>
            </a:r>
          </a:p>
          <a:p>
            <a:pPr marL="345722" indent="-345722" algn="l" defTabSz="457200">
              <a:spcBef>
                <a:spcPts val="400"/>
              </a:spcBef>
              <a:buSzPct val="75000"/>
              <a:defRPr sz="2800" b="1">
                <a:latin typeface="Palatino"/>
                <a:ea typeface="Palatino"/>
                <a:cs typeface="Palatino"/>
                <a:sym typeface="Palatino"/>
              </a:defRPr>
            </a:pPr>
            <a:r>
              <a:t>Politicko ekonomicko manažerský pohled (12 subjektivně vybraných titulů)</a:t>
            </a:r>
          </a:p>
          <a:p>
            <a:pPr marL="345722" indent="-345722" algn="l" defTabSz="457200">
              <a:spcBef>
                <a:spcPts val="400"/>
              </a:spcBef>
              <a:buSzPct val="75000"/>
              <a:defRPr sz="2800" b="1">
                <a:latin typeface="Palatino"/>
                <a:ea typeface="Palatino"/>
                <a:cs typeface="Palatino"/>
                <a:sym typeface="Palatino"/>
              </a:defRPr>
            </a:pPr>
            <a:r>
              <a:t>Kolaps civilizace - 'neznamená však konec' (5 titulů)</a:t>
            </a:r>
          </a:p>
          <a:p>
            <a:pPr marL="345722" indent="-345722" algn="l" defTabSz="457200">
              <a:spcBef>
                <a:spcPts val="400"/>
              </a:spcBef>
              <a:buSzPct val="75000"/>
              <a:defRPr sz="2800" b="1">
                <a:latin typeface="Palatino"/>
                <a:ea typeface="Palatino"/>
                <a:cs typeface="Palatino"/>
                <a:sym typeface="Palatino"/>
              </a:defRPr>
            </a:pPr>
            <a:r>
              <a:t>Františkova katolická výzva ke spiritualitě a řešení</a:t>
            </a:r>
          </a:p>
          <a:p>
            <a:pPr algn="l" defTabSz="457200">
              <a:spcBef>
                <a:spcPts val="400"/>
              </a:spcBef>
              <a:defRPr sz="2800" b="1">
                <a:latin typeface="Palatino"/>
                <a:ea typeface="Palatino"/>
                <a:cs typeface="Palatino"/>
                <a:sym typeface="Palatino"/>
              </a:defRPr>
            </a:pPr>
            <a:endParaRPr/>
          </a:p>
          <a:p>
            <a:pPr>
              <a:defRPr sz="3400" b="1">
                <a:solidFill>
                  <a:schemeClr val="accent5"/>
                </a:solidFill>
                <a:latin typeface="Palatino"/>
                <a:ea typeface="Palatino"/>
                <a:cs typeface="Palatino"/>
                <a:sym typeface="Palatino"/>
              </a:defRPr>
            </a:pPr>
            <a:r>
              <a:t>Implikace osobní, pro skupinu, církev, společnost?</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p:cNvSpPr>
          <p:nvPr>
            <p:ph type="title"/>
          </p:nvPr>
        </p:nvSpPr>
        <p:spPr>
          <a:xfrm>
            <a:off x="1171094" y="696300"/>
            <a:ext cx="10662611" cy="8107231"/>
          </a:xfrm>
          <a:prstGeom prst="rect">
            <a:avLst/>
          </a:prstGeom>
        </p:spPr>
        <p:txBody>
          <a:bodyPr/>
          <a:lstStyle/>
          <a:p>
            <a:pPr algn="l" defTabSz="457200">
              <a:spcBef>
                <a:spcPts val="400"/>
              </a:spcBef>
              <a:defRPr sz="3700" b="1">
                <a:solidFill>
                  <a:schemeClr val="accent5"/>
                </a:solidFill>
                <a:latin typeface="Palatino"/>
                <a:ea typeface="Palatino"/>
                <a:cs typeface="Palatino"/>
                <a:sym typeface="Palatino"/>
              </a:defRPr>
            </a:pPr>
            <a:r>
              <a:rPr dirty="0" err="1"/>
              <a:t>Finanční</a:t>
            </a:r>
            <a:r>
              <a:rPr dirty="0"/>
              <a:t> a </a:t>
            </a:r>
            <a:r>
              <a:rPr dirty="0" err="1"/>
              <a:t>ekonomická</a:t>
            </a:r>
            <a:r>
              <a:rPr dirty="0"/>
              <a:t> </a:t>
            </a:r>
            <a:r>
              <a:rPr dirty="0" err="1"/>
              <a:t>krize</a:t>
            </a:r>
            <a:r>
              <a:rPr dirty="0"/>
              <a:t> </a:t>
            </a:r>
            <a:r>
              <a:rPr dirty="0" err="1"/>
              <a:t>změnila</a:t>
            </a:r>
            <a:r>
              <a:rPr dirty="0"/>
              <a:t> </a:t>
            </a:r>
            <a:r>
              <a:rPr dirty="0" err="1"/>
              <a:t>náš</a:t>
            </a:r>
            <a:r>
              <a:rPr dirty="0"/>
              <a:t> </a:t>
            </a:r>
            <a:r>
              <a:rPr dirty="0" err="1" smtClean="0"/>
              <a:t>svět</a:t>
            </a:r>
            <a:r>
              <a:rPr lang="cs-CZ" dirty="0" smtClean="0"/>
              <a:t/>
            </a:r>
            <a:br>
              <a:rPr lang="cs-CZ" dirty="0" smtClean="0"/>
            </a:br>
            <a:endParaRPr dirty="0"/>
          </a:p>
          <a:p>
            <a:pPr marL="179999" indent="-179999" algn="l" defTabSz="457200">
              <a:spcBef>
                <a:spcPts val="400"/>
              </a:spcBef>
              <a:defRPr sz="3500">
                <a:latin typeface="Palatino"/>
                <a:ea typeface="Palatino"/>
                <a:cs typeface="Palatino"/>
                <a:sym typeface="Palatino"/>
              </a:defRPr>
            </a:pPr>
            <a:r>
              <a:rPr dirty="0"/>
              <a:t>»</a:t>
            </a:r>
            <a:r>
              <a:rPr b="1" dirty="0"/>
              <a:t>Martin Wolf </a:t>
            </a:r>
          </a:p>
          <a:p>
            <a:pPr marL="179999" indent="-179999" algn="l" defTabSz="457200">
              <a:spcBef>
                <a:spcPts val="400"/>
              </a:spcBef>
              <a:defRPr sz="3500">
                <a:solidFill>
                  <a:schemeClr val="accent1"/>
                </a:solidFill>
                <a:latin typeface="Palatino"/>
                <a:ea typeface="Palatino"/>
                <a:cs typeface="Palatino"/>
                <a:sym typeface="Palatino"/>
              </a:defRPr>
            </a:pPr>
            <a:r>
              <a:rPr b="1" i="1" dirty="0"/>
              <a:t>The Shifts and the Shocks: What we’ve learned –and have still to learn –from the financial crisis</a:t>
            </a:r>
          </a:p>
          <a:p>
            <a:pPr marL="179999" indent="-179999" algn="l" defTabSz="457200">
              <a:spcBef>
                <a:spcPts val="400"/>
              </a:spcBef>
              <a:defRPr sz="2800">
                <a:latin typeface="Palatino"/>
                <a:ea typeface="Palatino"/>
                <a:cs typeface="Palatino"/>
                <a:sym typeface="Palatino"/>
              </a:defRPr>
            </a:pPr>
            <a:r>
              <a:rPr dirty="0"/>
              <a:t>Penguin 2014 </a:t>
            </a:r>
            <a:r>
              <a:rPr lang="cs-CZ" dirty="0" smtClean="0"/>
              <a:t/>
            </a:r>
            <a:br>
              <a:rPr lang="cs-CZ" dirty="0" smtClean="0"/>
            </a:br>
            <a:endParaRPr dirty="0"/>
          </a:p>
          <a:p>
            <a:pPr marL="179999" indent="-179999" algn="l" defTabSz="457200">
              <a:spcBef>
                <a:spcPts val="400"/>
              </a:spcBef>
              <a:defRPr sz="2800">
                <a:latin typeface="Palatino"/>
                <a:ea typeface="Palatino"/>
                <a:cs typeface="Palatino"/>
                <a:sym typeface="Palatino"/>
              </a:defRPr>
            </a:pPr>
            <a:r>
              <a:rPr dirty="0"/>
              <a:t>… </a:t>
            </a:r>
            <a:r>
              <a:rPr dirty="0" err="1"/>
              <a:t>zdroje</a:t>
            </a:r>
            <a:r>
              <a:rPr dirty="0"/>
              <a:t> </a:t>
            </a:r>
            <a:r>
              <a:rPr dirty="0" err="1"/>
              <a:t>krize</a:t>
            </a:r>
            <a:r>
              <a:rPr dirty="0"/>
              <a:t>: </a:t>
            </a:r>
            <a:r>
              <a:rPr dirty="0" err="1"/>
              <a:t>globálně</a:t>
            </a:r>
            <a:r>
              <a:rPr dirty="0"/>
              <a:t> </a:t>
            </a:r>
            <a:r>
              <a:rPr dirty="0" err="1"/>
              <a:t>nerovnovážné</a:t>
            </a:r>
            <a:r>
              <a:rPr dirty="0"/>
              <a:t> </a:t>
            </a:r>
            <a:r>
              <a:rPr dirty="0" err="1"/>
              <a:t>zadlužení</a:t>
            </a:r>
            <a:r>
              <a:rPr dirty="0"/>
              <a:t>, </a:t>
            </a:r>
            <a:r>
              <a:rPr dirty="0" err="1"/>
              <a:t>vratký</a:t>
            </a:r>
            <a:r>
              <a:rPr dirty="0"/>
              <a:t> </a:t>
            </a:r>
            <a:r>
              <a:rPr dirty="0" err="1"/>
              <a:t>finanční</a:t>
            </a:r>
            <a:r>
              <a:rPr dirty="0"/>
              <a:t> </a:t>
            </a:r>
            <a:r>
              <a:rPr dirty="0" err="1"/>
              <a:t>systém</a:t>
            </a:r>
            <a:r>
              <a:rPr dirty="0"/>
              <a:t>. </a:t>
            </a:r>
          </a:p>
          <a:p>
            <a:pPr marL="179999" indent="-179999" algn="l" defTabSz="457200">
              <a:spcBef>
                <a:spcPts val="400"/>
              </a:spcBef>
              <a:defRPr sz="2800">
                <a:latin typeface="Palatino"/>
                <a:ea typeface="Palatino"/>
                <a:cs typeface="Palatino"/>
                <a:sym typeface="Palatino"/>
              </a:defRPr>
            </a:pPr>
            <a:r>
              <a:rPr dirty="0" err="1"/>
              <a:t>Selhala</a:t>
            </a:r>
            <a:r>
              <a:rPr dirty="0"/>
              <a:t> </a:t>
            </a:r>
            <a:r>
              <a:rPr dirty="0" err="1"/>
              <a:t>ortodoxní</a:t>
            </a:r>
            <a:r>
              <a:rPr dirty="0"/>
              <a:t> </a:t>
            </a:r>
            <a:r>
              <a:rPr dirty="0" err="1"/>
              <a:t>ekonomická</a:t>
            </a:r>
            <a:r>
              <a:rPr dirty="0"/>
              <a:t> </a:t>
            </a:r>
            <a:r>
              <a:rPr dirty="0" err="1"/>
              <a:t>teorie</a:t>
            </a:r>
            <a:r>
              <a:rPr dirty="0"/>
              <a:t> </a:t>
            </a:r>
            <a:r>
              <a:rPr dirty="0" err="1"/>
              <a:t>i</a:t>
            </a:r>
            <a:r>
              <a:rPr dirty="0"/>
              <a:t> </a:t>
            </a:r>
            <a:r>
              <a:rPr dirty="0" err="1"/>
              <a:t>finanční</a:t>
            </a:r>
            <a:r>
              <a:rPr dirty="0"/>
              <a:t> a </a:t>
            </a:r>
            <a:r>
              <a:rPr dirty="0" err="1"/>
              <a:t>politické</a:t>
            </a:r>
            <a:r>
              <a:rPr dirty="0"/>
              <a:t> </a:t>
            </a:r>
            <a:r>
              <a:rPr dirty="0" err="1"/>
              <a:t>elity</a:t>
            </a:r>
            <a:r>
              <a:rPr dirty="0"/>
              <a:t>.</a:t>
            </a:r>
          </a:p>
          <a:p>
            <a:pPr marL="179999" indent="-179999" algn="l" defTabSz="457200">
              <a:spcBef>
                <a:spcPts val="400"/>
              </a:spcBef>
              <a:defRPr sz="2800">
                <a:latin typeface="Palatino"/>
                <a:ea typeface="Palatino"/>
                <a:cs typeface="Palatino"/>
                <a:sym typeface="Palatino"/>
              </a:defRPr>
            </a:pPr>
            <a:r>
              <a:rPr dirty="0"/>
              <a:t>“… today ... the threats to liberal democracy ... come not from communism, socialism, </a:t>
            </a:r>
            <a:r>
              <a:rPr dirty="0" err="1"/>
              <a:t>labour</a:t>
            </a:r>
            <a:r>
              <a:rPr dirty="0"/>
              <a:t> militancy, soaring inflation, or a collapse in business profitability ... but from financial and economic instability, high unemployment and soaring inequality” -&gt; </a:t>
            </a:r>
            <a:r>
              <a:rPr b="1" dirty="0" err="1"/>
              <a:t>další</a:t>
            </a:r>
            <a:r>
              <a:rPr b="1" dirty="0"/>
              <a:t> </a:t>
            </a:r>
            <a:r>
              <a:rPr b="1" dirty="0" err="1"/>
              <a:t>krize</a:t>
            </a:r>
            <a:r>
              <a:rPr b="1" dirty="0"/>
              <a:t> </a:t>
            </a:r>
            <a:r>
              <a:rPr b="1" dirty="0" err="1"/>
              <a:t>příjdou</a:t>
            </a:r>
            <a:endParaRPr b="1" dirty="0"/>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Shape 126"/>
          <p:cNvSpPr>
            <a:spLocks noGrp="1"/>
          </p:cNvSpPr>
          <p:nvPr>
            <p:ph type="title"/>
          </p:nvPr>
        </p:nvSpPr>
        <p:spPr>
          <a:xfrm>
            <a:off x="1306570" y="1055662"/>
            <a:ext cx="10391660" cy="8048609"/>
          </a:xfrm>
          <a:prstGeom prst="rect">
            <a:avLst/>
          </a:prstGeom>
        </p:spPr>
        <p:txBody>
          <a:bodyPr/>
          <a:lstStyle/>
          <a:p>
            <a:pPr marL="161999" indent="-161999" defTabSz="411479">
              <a:spcBef>
                <a:spcPts val="300"/>
              </a:spcBef>
              <a:defRPr sz="2340" b="1">
                <a:solidFill>
                  <a:schemeClr val="accent5"/>
                </a:solidFill>
                <a:latin typeface="Palatino"/>
                <a:ea typeface="Palatino"/>
                <a:cs typeface="Palatino"/>
                <a:sym typeface="Palatino"/>
              </a:defRPr>
            </a:pPr>
            <a:r>
              <a:rPr dirty="0"/>
              <a:t>Politicko </a:t>
            </a:r>
            <a:r>
              <a:rPr dirty="0" err="1"/>
              <a:t>ekonomicko</a:t>
            </a:r>
            <a:r>
              <a:rPr dirty="0"/>
              <a:t> </a:t>
            </a:r>
            <a:r>
              <a:rPr dirty="0" err="1"/>
              <a:t>manažerský</a:t>
            </a:r>
            <a:r>
              <a:rPr dirty="0"/>
              <a:t> </a:t>
            </a:r>
            <a:r>
              <a:rPr dirty="0" err="1"/>
              <a:t>pohled</a:t>
            </a:r>
            <a:r>
              <a:rPr dirty="0"/>
              <a:t>  1</a:t>
            </a:r>
          </a:p>
          <a:p>
            <a:pPr marL="161999" indent="-161999" defTabSz="411479">
              <a:spcBef>
                <a:spcPts val="300"/>
              </a:spcBef>
              <a:defRPr sz="2340" b="1">
                <a:solidFill>
                  <a:schemeClr val="accent5"/>
                </a:solidFill>
                <a:latin typeface="Palatino"/>
                <a:ea typeface="Palatino"/>
                <a:cs typeface="Palatino"/>
                <a:sym typeface="Palatino"/>
              </a:defRPr>
            </a:pPr>
            <a:r>
              <a:rPr dirty="0"/>
              <a:t>(</a:t>
            </a:r>
            <a:r>
              <a:rPr dirty="0" err="1"/>
              <a:t>struktura</a:t>
            </a:r>
            <a:r>
              <a:rPr dirty="0"/>
              <a:t> </a:t>
            </a:r>
            <a:r>
              <a:rPr dirty="0" err="1"/>
              <a:t>zájmů</a:t>
            </a:r>
            <a:r>
              <a:rPr dirty="0"/>
              <a:t>: </a:t>
            </a:r>
            <a:r>
              <a:rPr dirty="0" err="1"/>
              <a:t>převaha</a:t>
            </a:r>
            <a:r>
              <a:rPr dirty="0"/>
              <a:t> </a:t>
            </a:r>
            <a:r>
              <a:rPr dirty="0" err="1"/>
              <a:t>kapitálových</a:t>
            </a:r>
            <a:r>
              <a:rPr dirty="0"/>
              <a:t> - </a:t>
            </a:r>
            <a:r>
              <a:rPr dirty="0" err="1"/>
              <a:t>na</a:t>
            </a:r>
            <a:r>
              <a:rPr dirty="0"/>
              <a:t> </a:t>
            </a:r>
            <a:r>
              <a:rPr dirty="0" err="1"/>
              <a:t>úkor</a:t>
            </a:r>
            <a:r>
              <a:rPr dirty="0"/>
              <a:t> </a:t>
            </a:r>
            <a:r>
              <a:rPr dirty="0" err="1"/>
              <a:t>hodnot</a:t>
            </a:r>
            <a:r>
              <a:rPr dirty="0" smtClean="0"/>
              <a:t>)</a:t>
            </a:r>
            <a:r>
              <a:rPr lang="cs-CZ" dirty="0" smtClean="0"/>
              <a:t/>
            </a:r>
            <a:br>
              <a:rPr lang="cs-CZ" dirty="0" smtClean="0"/>
            </a:br>
            <a:endParaRPr dirty="0"/>
          </a:p>
          <a:p>
            <a:pPr marL="161999" indent="-161999" algn="l" defTabSz="411479">
              <a:spcBef>
                <a:spcPts val="300"/>
              </a:spcBef>
              <a:defRPr sz="2159">
                <a:latin typeface="Palatino"/>
                <a:ea typeface="Palatino"/>
                <a:cs typeface="Palatino"/>
                <a:sym typeface="Palatino"/>
              </a:defRPr>
            </a:pPr>
            <a:r>
              <a:rPr b="1" dirty="0"/>
              <a:t>»Colin Mayer </a:t>
            </a:r>
            <a:r>
              <a:rPr b="1" i="1" dirty="0">
                <a:solidFill>
                  <a:schemeClr val="accent1"/>
                </a:solidFill>
              </a:rPr>
              <a:t>Firm </a:t>
            </a:r>
            <a:r>
              <a:rPr b="1" i="1" dirty="0" err="1">
                <a:solidFill>
                  <a:schemeClr val="accent1"/>
                </a:solidFill>
              </a:rPr>
              <a:t>Committment</a:t>
            </a:r>
            <a:r>
              <a:rPr b="1" i="1" dirty="0">
                <a:solidFill>
                  <a:schemeClr val="accent1"/>
                </a:solidFill>
              </a:rPr>
              <a:t>: Why the Corporation is Failing Us and How to Restore Trust in It </a:t>
            </a:r>
          </a:p>
          <a:p>
            <a:pPr marL="161999" lvl="6" indent="5224647" algn="l" defTabSz="411479">
              <a:spcBef>
                <a:spcPts val="300"/>
              </a:spcBef>
              <a:defRPr sz="2159">
                <a:latin typeface="Palatino"/>
                <a:ea typeface="Palatino"/>
                <a:cs typeface="Palatino"/>
                <a:sym typeface="Palatino"/>
              </a:defRPr>
            </a:pPr>
            <a:r>
              <a:rPr dirty="0"/>
              <a:t>Oxford University Press 2013</a:t>
            </a:r>
          </a:p>
          <a:p>
            <a:pPr marL="161999" indent="-161999" algn="l" defTabSz="411479">
              <a:spcBef>
                <a:spcPts val="300"/>
              </a:spcBef>
              <a:defRPr sz="2159">
                <a:latin typeface="Palatino"/>
                <a:ea typeface="Palatino"/>
                <a:cs typeface="Palatino"/>
                <a:sym typeface="Palatino"/>
              </a:defRPr>
            </a:pPr>
            <a:r>
              <a:rPr dirty="0"/>
              <a:t>… </a:t>
            </a:r>
            <a:r>
              <a:rPr dirty="0" err="1"/>
              <a:t>amorální</a:t>
            </a:r>
            <a:r>
              <a:rPr dirty="0"/>
              <a:t> </a:t>
            </a:r>
            <a:r>
              <a:rPr dirty="0" err="1"/>
              <a:t>korporace</a:t>
            </a:r>
            <a:r>
              <a:rPr dirty="0"/>
              <a:t> … </a:t>
            </a:r>
            <a:r>
              <a:rPr dirty="0" err="1"/>
              <a:t>prvotním</a:t>
            </a:r>
            <a:r>
              <a:rPr dirty="0"/>
              <a:t> </a:t>
            </a:r>
            <a:r>
              <a:rPr dirty="0" err="1"/>
              <a:t>účelem</a:t>
            </a:r>
            <a:r>
              <a:rPr dirty="0"/>
              <a:t> </a:t>
            </a:r>
            <a:r>
              <a:rPr dirty="0" err="1"/>
              <a:t>korporace</a:t>
            </a:r>
            <a:r>
              <a:rPr dirty="0"/>
              <a:t> </a:t>
            </a:r>
            <a:r>
              <a:rPr dirty="0" err="1"/>
              <a:t>není</a:t>
            </a:r>
            <a:r>
              <a:rPr dirty="0"/>
              <a:t> </a:t>
            </a:r>
            <a:r>
              <a:rPr dirty="0" err="1"/>
              <a:t>platit</a:t>
            </a:r>
            <a:r>
              <a:rPr dirty="0"/>
              <a:t> </a:t>
            </a:r>
            <a:r>
              <a:rPr dirty="0" err="1"/>
              <a:t>dividendy</a:t>
            </a:r>
            <a:r>
              <a:rPr dirty="0"/>
              <a:t> </a:t>
            </a:r>
            <a:r>
              <a:rPr dirty="0" err="1"/>
              <a:t>nebo</a:t>
            </a:r>
            <a:r>
              <a:rPr dirty="0"/>
              <a:t> </a:t>
            </a:r>
            <a:r>
              <a:rPr dirty="0" err="1"/>
              <a:t>mzdy</a:t>
            </a:r>
            <a:r>
              <a:rPr dirty="0"/>
              <a:t>, ale </a:t>
            </a:r>
            <a:r>
              <a:rPr dirty="0" err="1"/>
              <a:t>produkovat</a:t>
            </a:r>
            <a:r>
              <a:rPr dirty="0"/>
              <a:t> </a:t>
            </a:r>
            <a:r>
              <a:rPr dirty="0" err="1"/>
              <a:t>výrobky</a:t>
            </a:r>
            <a:r>
              <a:rPr dirty="0"/>
              <a:t> a </a:t>
            </a:r>
            <a:r>
              <a:rPr dirty="0" err="1"/>
              <a:t>poskytovat</a:t>
            </a:r>
            <a:r>
              <a:rPr dirty="0"/>
              <a:t> </a:t>
            </a:r>
            <a:r>
              <a:rPr dirty="0" err="1"/>
              <a:t>služby</a:t>
            </a:r>
            <a:r>
              <a:rPr dirty="0"/>
              <a:t>. </a:t>
            </a:r>
          </a:p>
          <a:p>
            <a:pPr marL="161999" indent="-161999" algn="l" defTabSz="411479">
              <a:spcBef>
                <a:spcPts val="300"/>
              </a:spcBef>
              <a:defRPr sz="2159">
                <a:latin typeface="Palatino"/>
                <a:ea typeface="Palatino"/>
                <a:cs typeface="Palatino"/>
                <a:sym typeface="Palatino"/>
              </a:defRPr>
            </a:pPr>
            <a:r>
              <a:rPr dirty="0"/>
              <a:t>TRUST FIRM: establishing corporate values, creating a board of trustees to act as their custodians (example: John Lewis Partnership, 1864-1929-1950-)</a:t>
            </a:r>
          </a:p>
          <a:p>
            <a:pPr marL="161999" indent="-161999" algn="l" defTabSz="411479">
              <a:spcBef>
                <a:spcPts val="300"/>
              </a:spcBef>
              <a:defRPr sz="2159">
                <a:latin typeface="Palatino"/>
                <a:ea typeface="Palatino"/>
                <a:cs typeface="Palatino"/>
                <a:sym typeface="Palatino"/>
              </a:defRPr>
            </a:pPr>
            <a:endParaRPr dirty="0"/>
          </a:p>
          <a:p>
            <a:pPr marL="161999" indent="-161999" algn="l" defTabSz="411479">
              <a:spcBef>
                <a:spcPts val="300"/>
              </a:spcBef>
              <a:defRPr sz="2159">
                <a:latin typeface="Palatino"/>
                <a:ea typeface="Palatino"/>
                <a:cs typeface="Palatino"/>
                <a:sym typeface="Palatino"/>
              </a:defRPr>
            </a:pPr>
            <a:r>
              <a:rPr b="1" dirty="0"/>
              <a:t>»Jeremy Rifkin </a:t>
            </a:r>
            <a:r>
              <a:rPr b="1" i="1" dirty="0">
                <a:solidFill>
                  <a:schemeClr val="accent1"/>
                </a:solidFill>
              </a:rPr>
              <a:t>The Zero Marginal Cost Society: The Internet of Things, the Collaborative Commons, and the Eclipse of Capitalism</a:t>
            </a:r>
            <a:r>
              <a:rPr b="1" dirty="0"/>
              <a:t>                             </a:t>
            </a:r>
          </a:p>
          <a:p>
            <a:pPr marL="161999" lvl="6" indent="5224647" algn="l" defTabSz="411479">
              <a:spcBef>
                <a:spcPts val="300"/>
              </a:spcBef>
              <a:defRPr sz="2159">
                <a:latin typeface="Palatino"/>
                <a:ea typeface="Palatino"/>
                <a:cs typeface="Palatino"/>
                <a:sym typeface="Palatino"/>
              </a:defRPr>
            </a:pPr>
            <a:r>
              <a:rPr dirty="0"/>
              <a:t>Palgrave</a:t>
            </a:r>
            <a:r>
              <a:rPr b="1" dirty="0"/>
              <a:t> </a:t>
            </a:r>
            <a:r>
              <a:rPr dirty="0"/>
              <a:t>Macmillan Trade 2014</a:t>
            </a:r>
          </a:p>
          <a:p>
            <a:pPr marL="161999" indent="-161999" algn="l" defTabSz="411479">
              <a:spcBef>
                <a:spcPts val="300"/>
              </a:spcBef>
              <a:defRPr sz="2159">
                <a:latin typeface="Palatino"/>
                <a:ea typeface="Palatino"/>
                <a:cs typeface="Palatino"/>
                <a:sym typeface="Palatino"/>
              </a:defRPr>
            </a:pPr>
            <a:endParaRPr dirty="0"/>
          </a:p>
          <a:p>
            <a:pPr marL="161999" indent="-161999" algn="l" defTabSz="411479">
              <a:spcBef>
                <a:spcPts val="300"/>
              </a:spcBef>
              <a:defRPr sz="2159">
                <a:latin typeface="Palatino"/>
                <a:ea typeface="Palatino"/>
                <a:cs typeface="Palatino"/>
                <a:sym typeface="Palatino"/>
              </a:defRPr>
            </a:pPr>
            <a:r>
              <a:rPr b="1" dirty="0"/>
              <a:t>»Klaus Schwab </a:t>
            </a:r>
            <a:r>
              <a:rPr dirty="0"/>
              <a:t>(Founder and Executive Chairman of the World Economic Forum and attendee Bilderberg meetings): </a:t>
            </a:r>
            <a:r>
              <a:rPr dirty="0">
                <a:solidFill>
                  <a:schemeClr val="accent1"/>
                </a:solidFill>
              </a:rPr>
              <a:t>'</a:t>
            </a:r>
            <a:r>
              <a:rPr b="1" dirty="0">
                <a:solidFill>
                  <a:schemeClr val="accent1"/>
                </a:solidFill>
              </a:rPr>
              <a:t>The Techno-Political Transformation</a:t>
            </a:r>
            <a:r>
              <a:rPr dirty="0">
                <a:solidFill>
                  <a:schemeClr val="accent1"/>
                </a:solidFill>
              </a:rPr>
              <a:t>',</a:t>
            </a:r>
            <a:r>
              <a:rPr dirty="0"/>
              <a:t> </a:t>
            </a:r>
            <a:r>
              <a:rPr i="1" dirty="0"/>
              <a:t>Project-Syndicate</a:t>
            </a:r>
            <a:r>
              <a:rPr dirty="0"/>
              <a:t> 5.5.2014 </a:t>
            </a:r>
          </a:p>
          <a:p>
            <a:pPr marL="161999" indent="-161999" algn="l" defTabSz="411479">
              <a:spcBef>
                <a:spcPts val="300"/>
              </a:spcBef>
              <a:defRPr sz="2159">
                <a:latin typeface="Palatino"/>
                <a:ea typeface="Palatino"/>
                <a:cs typeface="Palatino"/>
                <a:sym typeface="Palatino"/>
              </a:defRPr>
            </a:pPr>
            <a:r>
              <a:rPr dirty="0"/>
              <a:t>…the world needs ... leaders – “techno-politicians”; obstacles due to rising inequality and threats to social integration</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title"/>
          </p:nvPr>
        </p:nvSpPr>
        <p:spPr>
          <a:xfrm>
            <a:off x="998008" y="850900"/>
            <a:ext cx="10907250" cy="8202546"/>
          </a:xfrm>
          <a:prstGeom prst="rect">
            <a:avLst/>
          </a:prstGeom>
        </p:spPr>
        <p:txBody>
          <a:bodyPr/>
          <a:lstStyle/>
          <a:p>
            <a:pPr marL="151199" indent="-151199" defTabSz="384047">
              <a:spcBef>
                <a:spcPts val="300"/>
              </a:spcBef>
              <a:defRPr sz="2520" b="1">
                <a:solidFill>
                  <a:schemeClr val="accent5"/>
                </a:solidFill>
                <a:latin typeface="Palatino"/>
                <a:ea typeface="Palatino"/>
                <a:cs typeface="Palatino"/>
                <a:sym typeface="Palatino"/>
              </a:defRPr>
            </a:pPr>
            <a:r>
              <a:t>Politicko ekonomicko manažerský pohled  2</a:t>
            </a:r>
          </a:p>
          <a:p>
            <a:pPr marL="151199" indent="-151199" algn="l" defTabSz="384047">
              <a:spcBef>
                <a:spcPts val="300"/>
              </a:spcBef>
              <a:defRPr sz="2351">
                <a:latin typeface="Palatino"/>
                <a:ea typeface="Palatino"/>
                <a:cs typeface="Palatino"/>
                <a:sym typeface="Palatino"/>
              </a:defRPr>
            </a:pPr>
            <a:endParaRPr/>
          </a:p>
          <a:p>
            <a:pPr marL="151199" indent="-151199" algn="l" defTabSz="384047">
              <a:spcBef>
                <a:spcPts val="300"/>
              </a:spcBef>
              <a:defRPr sz="2351">
                <a:latin typeface="Palatino"/>
                <a:ea typeface="Palatino"/>
                <a:cs typeface="Palatino"/>
                <a:sym typeface="Palatino"/>
              </a:defRPr>
            </a:pPr>
            <a:r>
              <a:t>»</a:t>
            </a:r>
            <a:r>
              <a:rPr b="1"/>
              <a:t>Richard Dobbs, Sree Ramaswamy, Elizabeth Stephenson, S. Patrick Viguerie </a:t>
            </a:r>
            <a:r>
              <a:rPr b="1">
                <a:solidFill>
                  <a:schemeClr val="accent1"/>
                </a:solidFill>
              </a:rPr>
              <a:t>"Management intuition for the next 50 years" </a:t>
            </a:r>
            <a:endParaRPr b="1"/>
          </a:p>
          <a:p>
            <a:pPr marL="151199" lvl="3" indent="2781530" algn="l" defTabSz="384047">
              <a:spcBef>
                <a:spcPts val="300"/>
              </a:spcBef>
              <a:defRPr sz="2351">
                <a:latin typeface="Palatino"/>
                <a:ea typeface="Palatino"/>
                <a:cs typeface="Palatino"/>
                <a:sym typeface="Palatino"/>
              </a:defRPr>
            </a:pPr>
            <a:r>
              <a:rPr b="1"/>
              <a:t>                    </a:t>
            </a:r>
            <a:r>
              <a:rPr i="1"/>
              <a:t>McKinsey Quarterly</a:t>
            </a:r>
            <a:r>
              <a:t> September 2014</a:t>
            </a:r>
          </a:p>
          <a:p>
            <a:pPr marL="151199" indent="-151199" algn="l" defTabSz="384047">
              <a:spcBef>
                <a:spcPts val="300"/>
              </a:spcBef>
              <a:defRPr sz="2351">
                <a:latin typeface="Palatino"/>
                <a:ea typeface="Palatino"/>
                <a:cs typeface="Palatino"/>
                <a:sym typeface="Palatino"/>
              </a:defRPr>
            </a:pPr>
            <a:r>
              <a:t>… technological disruption, rapid emerging-markets growth, and widespread aging: corporate management implications</a:t>
            </a:r>
          </a:p>
          <a:p>
            <a:pPr marL="151199" indent="-151199" algn="l" defTabSz="384047">
              <a:spcBef>
                <a:spcPts val="300"/>
              </a:spcBef>
              <a:defRPr sz="2351">
                <a:latin typeface="Palatino"/>
                <a:ea typeface="Palatino"/>
                <a:cs typeface="Palatino"/>
                <a:sym typeface="Palatino"/>
              </a:defRPr>
            </a:pPr>
            <a:endParaRPr/>
          </a:p>
          <a:p>
            <a:pPr marL="151199" indent="-151199" algn="l" defTabSz="384047">
              <a:spcBef>
                <a:spcPts val="300"/>
              </a:spcBef>
              <a:defRPr sz="2351">
                <a:latin typeface="Palatino"/>
                <a:ea typeface="Palatino"/>
                <a:cs typeface="Palatino"/>
                <a:sym typeface="Palatino"/>
              </a:defRPr>
            </a:pPr>
            <a:r>
              <a:t>»</a:t>
            </a:r>
            <a:r>
              <a:rPr b="1"/>
              <a:t>John C. Boik </a:t>
            </a:r>
            <a:r>
              <a:rPr b="1" i="1">
                <a:solidFill>
                  <a:schemeClr val="accent1"/>
                </a:solidFill>
              </a:rPr>
              <a:t>Economic Direct Democracy: A Framework to End Poverty and Maximize Well-Being</a:t>
            </a:r>
            <a:r>
              <a:rPr i="1"/>
              <a:t>                                                    </a:t>
            </a:r>
            <a:r>
              <a:t>SiteForChange 2014 </a:t>
            </a:r>
          </a:p>
          <a:p>
            <a:pPr marL="151199" indent="-151199" algn="l" defTabSz="384047">
              <a:spcBef>
                <a:spcPts val="300"/>
              </a:spcBef>
              <a:defRPr sz="2351">
                <a:latin typeface="Palatino"/>
                <a:ea typeface="Palatino"/>
                <a:cs typeface="Palatino"/>
                <a:sym typeface="Palatino"/>
              </a:defRPr>
            </a:pPr>
            <a:r>
              <a:t>… podrobně promyšlený návrh alternativního systému: Local Economic Direct Democracy Associations</a:t>
            </a:r>
          </a:p>
          <a:p>
            <a:pPr marL="151199" indent="-151199" algn="l" defTabSz="384047">
              <a:spcBef>
                <a:spcPts val="300"/>
              </a:spcBef>
              <a:defRPr sz="2351">
                <a:latin typeface="Palatino"/>
                <a:ea typeface="Palatino"/>
                <a:cs typeface="Palatino"/>
                <a:sym typeface="Palatino"/>
              </a:defRPr>
            </a:pPr>
            <a:endParaRPr/>
          </a:p>
          <a:p>
            <a:pPr marL="151199" indent="-151199" algn="l" defTabSz="384047">
              <a:spcBef>
                <a:spcPts val="300"/>
              </a:spcBef>
              <a:defRPr sz="2351">
                <a:latin typeface="Palatino"/>
                <a:ea typeface="Palatino"/>
                <a:cs typeface="Palatino"/>
                <a:sym typeface="Palatino"/>
              </a:defRPr>
            </a:pPr>
            <a:r>
              <a:t>»</a:t>
            </a:r>
            <a:r>
              <a:rPr b="1"/>
              <a:t>Charles Handy </a:t>
            </a:r>
            <a:r>
              <a:rPr b="1" i="1">
                <a:solidFill>
                  <a:schemeClr val="accent1"/>
                </a:solidFill>
              </a:rPr>
              <a:t>The Second Curve: Thoughts on Reinventing Society</a:t>
            </a:r>
            <a:endParaRPr b="1" i="1"/>
          </a:p>
          <a:p>
            <a:pPr marL="151199" lvl="6" indent="5714260" algn="l" defTabSz="384047">
              <a:spcBef>
                <a:spcPts val="300"/>
              </a:spcBef>
              <a:defRPr sz="2351">
                <a:latin typeface="Palatino"/>
                <a:ea typeface="Palatino"/>
                <a:cs typeface="Palatino"/>
                <a:sym typeface="Palatino"/>
              </a:defRPr>
            </a:pPr>
            <a:r>
              <a:t>Random House 2015</a:t>
            </a:r>
          </a:p>
          <a:p>
            <a:pPr marL="151199" indent="-151199" algn="l" defTabSz="384047">
              <a:spcBef>
                <a:spcPts val="300"/>
              </a:spcBef>
              <a:defRPr sz="2351">
                <a:latin typeface="Palatino"/>
                <a:ea typeface="Palatino"/>
                <a:cs typeface="Palatino"/>
                <a:sym typeface="Palatino"/>
              </a:defRPr>
            </a:pPr>
            <a:r>
              <a:t>… DIY society: outsourcing to the customer. "The downside of all DIY is that being in control also means being responsible." </a:t>
            </a:r>
          </a:p>
          <a:p>
            <a:pPr marL="151199" indent="-151199" algn="l" defTabSz="384047">
              <a:spcBef>
                <a:spcPts val="300"/>
              </a:spcBef>
              <a:defRPr sz="2351">
                <a:latin typeface="Palatino"/>
                <a:ea typeface="Palatino"/>
                <a:cs typeface="Palatino"/>
                <a:sym typeface="Palatino"/>
              </a:defRPr>
            </a:pPr>
            <a:r>
              <a:t>Velké korporace  "disfunctional behaviour", je třeba je rozebrat a podřídit občanské kontrole, omezit odměny vrcholných manažerů.</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p:cNvSpPr>
          <p:nvPr>
            <p:ph type="title"/>
          </p:nvPr>
        </p:nvSpPr>
        <p:spPr>
          <a:xfrm>
            <a:off x="952500" y="444500"/>
            <a:ext cx="11099800" cy="8528116"/>
          </a:xfrm>
          <a:prstGeom prst="rect">
            <a:avLst/>
          </a:prstGeom>
        </p:spPr>
        <p:txBody>
          <a:bodyPr/>
          <a:lstStyle/>
          <a:p>
            <a:pPr marL="179999" indent="-179999" defTabSz="457200">
              <a:spcBef>
                <a:spcPts val="400"/>
              </a:spcBef>
              <a:defRPr sz="3200" b="1">
                <a:solidFill>
                  <a:schemeClr val="accent5"/>
                </a:solidFill>
                <a:latin typeface="Palatino"/>
                <a:ea typeface="Palatino"/>
                <a:cs typeface="Palatino"/>
                <a:sym typeface="Palatino"/>
              </a:defRPr>
            </a:pPr>
            <a:r>
              <a:t>Politicko ekonomicko manažerský pohled  3</a:t>
            </a:r>
          </a:p>
          <a:p>
            <a:pPr marL="179999" indent="-179999" algn="l" defTabSz="457200">
              <a:spcBef>
                <a:spcPts val="400"/>
              </a:spcBef>
              <a:defRPr sz="2900">
                <a:latin typeface="Palatino"/>
                <a:ea typeface="Palatino"/>
                <a:cs typeface="Palatino"/>
                <a:sym typeface="Palatino"/>
              </a:defRPr>
            </a:pPr>
            <a:endParaRPr/>
          </a:p>
          <a:p>
            <a:pPr marL="179999" indent="-179999" algn="l" defTabSz="457200">
              <a:spcBef>
                <a:spcPts val="400"/>
              </a:spcBef>
              <a:defRPr sz="2900">
                <a:latin typeface="Palatino"/>
                <a:ea typeface="Palatino"/>
                <a:cs typeface="Palatino"/>
                <a:sym typeface="Palatino"/>
              </a:defRPr>
            </a:pPr>
            <a:r>
              <a:t>»</a:t>
            </a:r>
            <a:r>
              <a:rPr b="1"/>
              <a:t>Samuel Greengard </a:t>
            </a:r>
            <a:r>
              <a:rPr b="1" i="1">
                <a:solidFill>
                  <a:schemeClr val="accent1"/>
                </a:solidFill>
              </a:rPr>
              <a:t>The Internet of Things</a:t>
            </a:r>
            <a:r>
              <a:rPr>
                <a:solidFill>
                  <a:schemeClr val="accent1"/>
                </a:solidFill>
              </a:rPr>
              <a:t> </a:t>
            </a:r>
          </a:p>
          <a:p>
            <a:pPr marL="179999" lvl="2" indent="2230690" algn="l" defTabSz="457200">
              <a:spcBef>
                <a:spcPts val="400"/>
              </a:spcBef>
              <a:defRPr sz="2900">
                <a:latin typeface="Palatino"/>
                <a:ea typeface="Palatino"/>
                <a:cs typeface="Palatino"/>
                <a:sym typeface="Palatino"/>
              </a:defRPr>
            </a:pPr>
            <a:r>
              <a:t>     The MIT Press Essential Knowledge series 2015 </a:t>
            </a:r>
          </a:p>
          <a:p>
            <a:pPr marL="179999" indent="-179999" algn="l" defTabSz="457200">
              <a:spcBef>
                <a:spcPts val="400"/>
              </a:spcBef>
              <a:defRPr sz="2900">
                <a:latin typeface="Palatino"/>
                <a:ea typeface="Palatino"/>
                <a:cs typeface="Palatino"/>
                <a:sym typeface="Palatino"/>
              </a:defRPr>
            </a:pPr>
            <a:r>
              <a:t>… pokus o analýzu průmyslového, společenského a osobního dopadu ‘internetu věcí’ …</a:t>
            </a:r>
          </a:p>
          <a:p>
            <a:pPr marL="179999" indent="-179999" algn="l" defTabSz="457200">
              <a:spcBef>
                <a:spcPts val="400"/>
              </a:spcBef>
              <a:defRPr sz="2900">
                <a:latin typeface="Palatino"/>
                <a:ea typeface="Palatino"/>
                <a:cs typeface="Palatino"/>
                <a:sym typeface="Palatino"/>
              </a:defRPr>
            </a:pPr>
            <a:endParaRPr/>
          </a:p>
          <a:p>
            <a:pPr marL="179999" indent="-179999" algn="l" defTabSz="457200">
              <a:spcBef>
                <a:spcPts val="400"/>
              </a:spcBef>
              <a:defRPr sz="2900">
                <a:latin typeface="Palatino"/>
                <a:ea typeface="Palatino"/>
                <a:cs typeface="Palatino"/>
                <a:sym typeface="Palatino"/>
              </a:defRPr>
            </a:pPr>
            <a:r>
              <a:t>»</a:t>
            </a:r>
            <a:r>
              <a:rPr b="1"/>
              <a:t>James Manyika +6 </a:t>
            </a:r>
            <a:r>
              <a:rPr b="1" i="1">
                <a:solidFill>
                  <a:schemeClr val="accent1"/>
                </a:solidFill>
              </a:rPr>
              <a:t>The Internet of Things: Mapping the Value beyond the Hype</a:t>
            </a:r>
            <a:r>
              <a:t>,      McKinsey 2015     … přístupné vysvětlení</a:t>
            </a:r>
          </a:p>
          <a:p>
            <a:pPr marL="179999" indent="-179999" algn="l" defTabSz="457200">
              <a:spcBef>
                <a:spcPts val="400"/>
              </a:spcBef>
              <a:defRPr sz="2900">
                <a:latin typeface="Palatino"/>
                <a:ea typeface="Palatino"/>
                <a:cs typeface="Palatino"/>
                <a:sym typeface="Palatino"/>
              </a:defRPr>
            </a:pPr>
            <a:endParaRPr/>
          </a:p>
          <a:p>
            <a:pPr marL="179999" indent="-179999" algn="l" defTabSz="457200">
              <a:spcBef>
                <a:spcPts val="400"/>
              </a:spcBef>
              <a:defRPr sz="2900">
                <a:latin typeface="Palatino"/>
                <a:ea typeface="Palatino"/>
                <a:cs typeface="Palatino"/>
                <a:sym typeface="Palatino"/>
              </a:defRPr>
            </a:pPr>
            <a:r>
              <a:t>»</a:t>
            </a:r>
            <a:r>
              <a:rPr b="1"/>
              <a:t>Martin Ford 2015 </a:t>
            </a:r>
            <a:r>
              <a:rPr b="1" i="1">
                <a:solidFill>
                  <a:schemeClr val="accent1"/>
                </a:solidFill>
              </a:rPr>
              <a:t>Rise of the Robots: Technology and the Threat of Mass Unemployment</a:t>
            </a:r>
            <a:r>
              <a:t>.                                            Basic Books </a:t>
            </a:r>
          </a:p>
          <a:p>
            <a:pPr marL="179999" indent="-179999" algn="l" defTabSz="457200">
              <a:spcBef>
                <a:spcPts val="400"/>
              </a:spcBef>
              <a:defRPr sz="2900">
                <a:latin typeface="Palatino"/>
                <a:ea typeface="Palatino"/>
                <a:cs typeface="Palatino"/>
                <a:sym typeface="Palatino"/>
              </a:defRPr>
            </a:pPr>
            <a:r>
              <a:t>… současná technologicko průmyslová revoluce je zásadně odlišná od všech předchozích: stroje se učí, zasahuje do všech odvětví, zrychluje se …</a:t>
            </a: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p:cNvSpPr>
          <p:nvPr>
            <p:ph type="title"/>
          </p:nvPr>
        </p:nvSpPr>
        <p:spPr>
          <a:xfrm>
            <a:off x="936691" y="699789"/>
            <a:ext cx="11424247" cy="8354022"/>
          </a:xfrm>
          <a:prstGeom prst="rect">
            <a:avLst/>
          </a:prstGeom>
        </p:spPr>
        <p:txBody>
          <a:bodyPr/>
          <a:lstStyle/>
          <a:p>
            <a:endParaRPr/>
          </a:p>
        </p:txBody>
      </p:sp>
      <p:pic>
        <p:nvPicPr>
          <p:cNvPr id="133" name="pasted-image.jpg"/>
          <p:cNvPicPr>
            <a:picLocks noChangeAspect="1"/>
          </p:cNvPicPr>
          <p:nvPr/>
        </p:nvPicPr>
        <p:blipFill>
          <a:blip r:embed="rId2">
            <a:extLst/>
          </a:blip>
          <a:stretch>
            <a:fillRect/>
          </a:stretch>
        </p:blipFill>
        <p:spPr>
          <a:xfrm>
            <a:off x="694432" y="643181"/>
            <a:ext cx="11964440" cy="4458419"/>
          </a:xfrm>
          <a:prstGeom prst="rect">
            <a:avLst/>
          </a:prstGeom>
          <a:ln w="12700">
            <a:miter lim="400000"/>
          </a:ln>
        </p:spPr>
      </p:pic>
      <p:sp>
        <p:nvSpPr>
          <p:cNvPr id="134" name="Shape 134"/>
          <p:cNvSpPr/>
          <p:nvPr/>
        </p:nvSpPr>
        <p:spPr>
          <a:xfrm>
            <a:off x="890574" y="5046133"/>
            <a:ext cx="11516481" cy="3759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400" b="1">
                <a:solidFill>
                  <a:schemeClr val="accent5"/>
                </a:solidFill>
                <a:latin typeface="Palatino"/>
                <a:ea typeface="Palatino"/>
                <a:cs typeface="Palatino"/>
                <a:sym typeface="Palatino"/>
              </a:defRPr>
            </a:pPr>
            <a:r>
              <a:t>Internet věcí:</a:t>
            </a:r>
          </a:p>
          <a:p>
            <a:pPr algn="l">
              <a:defRPr sz="2400">
                <a:latin typeface="Palatino"/>
                <a:ea typeface="Palatino"/>
                <a:cs typeface="Palatino"/>
                <a:sym typeface="Palatino"/>
              </a:defRPr>
            </a:pPr>
            <a:r>
              <a:t>»Náramkový sensor monitoruje stav organismu</a:t>
            </a:r>
          </a:p>
          <a:p>
            <a:pPr algn="l">
              <a:defRPr sz="2400">
                <a:latin typeface="Palatino"/>
                <a:ea typeface="Palatino"/>
                <a:cs typeface="Palatino"/>
                <a:sym typeface="Palatino"/>
              </a:defRPr>
            </a:pPr>
            <a:r>
              <a:t>»Pracoviště: přístroje monitorují teplotu, čistotu vzduchu, spotřebu energie a řídí ji</a:t>
            </a:r>
          </a:p>
          <a:p>
            <a:pPr algn="l">
              <a:defRPr sz="2400">
                <a:latin typeface="Palatino"/>
                <a:ea typeface="Palatino"/>
                <a:cs typeface="Palatino"/>
                <a:sym typeface="Palatino"/>
              </a:defRPr>
            </a:pPr>
            <a:r>
              <a:t>»Výroba: internetové spojení mezi prodejem, výrobními roboty a sklady (M2M), optimalizuje výrobu podle poptávky</a:t>
            </a:r>
          </a:p>
          <a:p>
            <a:pPr algn="l">
              <a:defRPr sz="2400">
                <a:latin typeface="Palatino"/>
                <a:ea typeface="Palatino"/>
                <a:cs typeface="Palatino"/>
                <a:sym typeface="Palatino"/>
              </a:defRPr>
            </a:pPr>
            <a:r>
              <a:t>»Chytrá města: adaptivní řízení dopravy a parkování, propojeno s monitorováním kvality ovzduší</a:t>
            </a:r>
          </a:p>
          <a:p>
            <a:pPr algn="l">
              <a:defRPr sz="2400">
                <a:latin typeface="Palatino"/>
                <a:ea typeface="Palatino"/>
                <a:cs typeface="Palatino"/>
                <a:sym typeface="Palatino"/>
              </a:defRPr>
            </a:pPr>
            <a:r>
              <a:t>»Obydlí: mobilová aplikace přenáší obraz videokamery z domu a zahrady, umožňuje kontrolovat větrání a vytápění</a:t>
            </a: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Shape 136"/>
          <p:cNvSpPr>
            <a:spLocks noGrp="1"/>
          </p:cNvSpPr>
          <p:nvPr>
            <p:ph type="title"/>
          </p:nvPr>
        </p:nvSpPr>
        <p:spPr>
          <a:xfrm>
            <a:off x="952499" y="589260"/>
            <a:ext cx="11099801" cy="8575080"/>
          </a:xfrm>
          <a:prstGeom prst="rect">
            <a:avLst/>
          </a:prstGeom>
        </p:spPr>
        <p:txBody>
          <a:bodyPr/>
          <a:lstStyle/>
          <a:p>
            <a:pPr marL="163800" indent="-163800" defTabSz="416052">
              <a:spcBef>
                <a:spcPts val="300"/>
              </a:spcBef>
              <a:defRPr sz="2730" b="1">
                <a:solidFill>
                  <a:schemeClr val="accent5"/>
                </a:solidFill>
                <a:latin typeface="Palatino"/>
                <a:ea typeface="Palatino"/>
                <a:cs typeface="Palatino"/>
                <a:sym typeface="Palatino"/>
              </a:defRPr>
            </a:pPr>
            <a:r>
              <a:rPr dirty="0"/>
              <a:t>Politicko </a:t>
            </a:r>
            <a:r>
              <a:rPr dirty="0" err="1"/>
              <a:t>ekonomicko</a:t>
            </a:r>
            <a:r>
              <a:rPr dirty="0"/>
              <a:t> </a:t>
            </a:r>
            <a:r>
              <a:rPr dirty="0" err="1"/>
              <a:t>manažerský</a:t>
            </a:r>
            <a:r>
              <a:rPr dirty="0"/>
              <a:t> </a:t>
            </a:r>
            <a:r>
              <a:rPr dirty="0" err="1"/>
              <a:t>pohled</a:t>
            </a:r>
            <a:r>
              <a:rPr dirty="0"/>
              <a:t>  4</a:t>
            </a:r>
          </a:p>
          <a:p>
            <a:pPr marL="163800" indent="-163800" algn="l" defTabSz="416052">
              <a:spcBef>
                <a:spcPts val="300"/>
              </a:spcBef>
              <a:defRPr sz="2730">
                <a:latin typeface="Palatino"/>
                <a:ea typeface="Palatino"/>
                <a:cs typeface="Palatino"/>
                <a:sym typeface="Palatino"/>
              </a:defRPr>
            </a:pPr>
            <a:endParaRPr dirty="0"/>
          </a:p>
          <a:p>
            <a:pPr marL="163800" indent="-163800" algn="l" defTabSz="416052">
              <a:spcBef>
                <a:spcPts val="300"/>
              </a:spcBef>
              <a:defRPr sz="2730" b="1">
                <a:latin typeface="Palatino"/>
                <a:ea typeface="Palatino"/>
                <a:cs typeface="Palatino"/>
                <a:sym typeface="Palatino"/>
              </a:defRPr>
            </a:pPr>
            <a:r>
              <a:rPr dirty="0"/>
              <a:t>»Douglas McWilliams </a:t>
            </a:r>
            <a:r>
              <a:rPr i="1" dirty="0">
                <a:solidFill>
                  <a:schemeClr val="accent1"/>
                </a:solidFill>
              </a:rPr>
              <a:t>The Flat White Economy</a:t>
            </a:r>
            <a:r>
              <a:rPr dirty="0"/>
              <a:t> </a:t>
            </a:r>
          </a:p>
          <a:p>
            <a:pPr marL="163800" lvl="4" indent="4374949" algn="l" defTabSz="416052">
              <a:spcBef>
                <a:spcPts val="300"/>
              </a:spcBef>
              <a:defRPr sz="2730">
                <a:latin typeface="Palatino"/>
                <a:ea typeface="Palatino"/>
                <a:cs typeface="Palatino"/>
                <a:sym typeface="Palatino"/>
              </a:defRPr>
            </a:pPr>
            <a:r>
              <a:rPr lang="cs-CZ" dirty="0" smtClean="0"/>
              <a:t>         </a:t>
            </a:r>
            <a:r>
              <a:rPr dirty="0" smtClean="0"/>
              <a:t>Bloomsbury </a:t>
            </a:r>
            <a:r>
              <a:rPr dirty="0"/>
              <a:t>Publishing 2015</a:t>
            </a:r>
          </a:p>
          <a:p>
            <a:pPr marL="163800" indent="-163800" algn="l" defTabSz="416052">
              <a:spcBef>
                <a:spcPts val="300"/>
              </a:spcBef>
              <a:defRPr sz="2730">
                <a:latin typeface="Palatino"/>
                <a:ea typeface="Palatino"/>
                <a:cs typeface="Palatino"/>
                <a:sym typeface="Palatino"/>
              </a:defRPr>
            </a:pPr>
            <a:r>
              <a:rPr dirty="0"/>
              <a:t>… </a:t>
            </a:r>
            <a:r>
              <a:rPr dirty="0" err="1"/>
              <a:t>tvořivost</a:t>
            </a:r>
            <a:r>
              <a:rPr dirty="0"/>
              <a:t>, </a:t>
            </a:r>
            <a:r>
              <a:rPr dirty="0" err="1"/>
              <a:t>inovace</a:t>
            </a:r>
            <a:r>
              <a:rPr dirty="0"/>
              <a:t> </a:t>
            </a:r>
            <a:r>
              <a:rPr dirty="0" err="1"/>
              <a:t>ve</a:t>
            </a:r>
            <a:r>
              <a:rPr dirty="0"/>
              <a:t> </a:t>
            </a:r>
            <a:r>
              <a:rPr dirty="0" err="1"/>
              <a:t>východním</a:t>
            </a:r>
            <a:r>
              <a:rPr dirty="0"/>
              <a:t> </a:t>
            </a:r>
            <a:r>
              <a:rPr dirty="0" err="1"/>
              <a:t>Londýně</a:t>
            </a:r>
            <a:r>
              <a:rPr dirty="0" smtClean="0"/>
              <a:t>)</a:t>
            </a:r>
            <a:r>
              <a:rPr lang="cs-CZ" dirty="0" smtClean="0"/>
              <a:t/>
            </a:r>
            <a:br>
              <a:rPr lang="cs-CZ" dirty="0" smtClean="0"/>
            </a:br>
            <a:endParaRPr dirty="0"/>
          </a:p>
          <a:p>
            <a:pPr marL="163800" indent="-163800" algn="l" defTabSz="416052">
              <a:spcBef>
                <a:spcPts val="300"/>
              </a:spcBef>
              <a:defRPr sz="2730" b="1">
                <a:latin typeface="Palatino"/>
                <a:ea typeface="Palatino"/>
                <a:cs typeface="Palatino"/>
                <a:sym typeface="Palatino"/>
              </a:defRPr>
            </a:pPr>
            <a:r>
              <a:rPr dirty="0"/>
              <a:t>»Paul Mason </a:t>
            </a:r>
            <a:r>
              <a:rPr i="1" dirty="0" err="1">
                <a:solidFill>
                  <a:schemeClr val="accent1"/>
                </a:solidFill>
              </a:rPr>
              <a:t>Postcapitalism</a:t>
            </a:r>
            <a:r>
              <a:rPr i="1" dirty="0">
                <a:solidFill>
                  <a:schemeClr val="accent1"/>
                </a:solidFill>
              </a:rPr>
              <a:t>: A Guide to Our Future</a:t>
            </a:r>
            <a:endParaRPr i="1" dirty="0"/>
          </a:p>
          <a:p>
            <a:pPr marL="163800" lvl="4" indent="4374949" algn="l" defTabSz="416052">
              <a:spcBef>
                <a:spcPts val="300"/>
              </a:spcBef>
              <a:defRPr sz="2730">
                <a:latin typeface="Palatino"/>
                <a:ea typeface="Palatino"/>
                <a:cs typeface="Palatino"/>
                <a:sym typeface="Palatino"/>
              </a:defRPr>
            </a:pPr>
            <a:r>
              <a:rPr lang="cs-CZ" i="1" dirty="0" smtClean="0"/>
              <a:t>       </a:t>
            </a:r>
            <a:r>
              <a:rPr i="1" dirty="0" smtClean="0"/>
              <a:t>               </a:t>
            </a:r>
            <a:r>
              <a:rPr dirty="0"/>
              <a:t>Penguin Books 2015</a:t>
            </a:r>
            <a:endParaRPr i="1" dirty="0"/>
          </a:p>
          <a:p>
            <a:pPr marL="163800" indent="-163800" algn="l" defTabSz="416052">
              <a:spcBef>
                <a:spcPts val="300"/>
              </a:spcBef>
              <a:defRPr sz="2730">
                <a:latin typeface="Palatino"/>
                <a:ea typeface="Palatino"/>
                <a:cs typeface="Palatino"/>
                <a:sym typeface="Palatino"/>
              </a:defRPr>
            </a:pPr>
            <a:r>
              <a:rPr i="1" dirty="0"/>
              <a:t>… </a:t>
            </a:r>
            <a:r>
              <a:rPr dirty="0"/>
              <a:t>collaborative production .. an economy based on the full </a:t>
            </a:r>
            <a:r>
              <a:rPr dirty="0" err="1"/>
              <a:t>utilisation</a:t>
            </a:r>
            <a:r>
              <a:rPr dirty="0"/>
              <a:t> of information .. an open source model of the whole economy</a:t>
            </a:r>
          </a:p>
          <a:p>
            <a:pPr marL="163800" indent="-163800" algn="l" defTabSz="416052">
              <a:spcBef>
                <a:spcPts val="300"/>
              </a:spcBef>
              <a:defRPr sz="2730">
                <a:latin typeface="Palatino"/>
                <a:ea typeface="Palatino"/>
                <a:cs typeface="Palatino"/>
                <a:sym typeface="Palatino"/>
              </a:defRPr>
            </a:pPr>
            <a:endParaRPr dirty="0"/>
          </a:p>
          <a:p>
            <a:pPr marL="163800" indent="-163800" algn="l" defTabSz="416052">
              <a:spcBef>
                <a:spcPts val="300"/>
              </a:spcBef>
              <a:defRPr sz="2730">
                <a:latin typeface="Palatino"/>
                <a:ea typeface="Palatino"/>
                <a:cs typeface="Palatino"/>
                <a:sym typeface="Palatino"/>
              </a:defRPr>
            </a:pPr>
            <a:r>
              <a:rPr dirty="0"/>
              <a:t>»</a:t>
            </a:r>
            <a:r>
              <a:rPr b="1" dirty="0"/>
              <a:t>Ilona </a:t>
            </a:r>
            <a:r>
              <a:rPr b="1" dirty="0" err="1"/>
              <a:t>Švihlíková</a:t>
            </a:r>
            <a:r>
              <a:rPr b="1" dirty="0"/>
              <a:t> </a:t>
            </a:r>
            <a:r>
              <a:rPr b="1" i="1" dirty="0" err="1">
                <a:solidFill>
                  <a:schemeClr val="accent1"/>
                </a:solidFill>
              </a:rPr>
              <a:t>Přelom</a:t>
            </a:r>
            <a:r>
              <a:rPr i="1" dirty="0"/>
              <a:t>                                   </a:t>
            </a:r>
            <a:r>
              <a:rPr dirty="0"/>
              <a:t>Inaque.sk 2014</a:t>
            </a:r>
          </a:p>
          <a:p>
            <a:pPr marL="163800" indent="-163800" algn="l" defTabSz="416052">
              <a:spcBef>
                <a:spcPts val="300"/>
              </a:spcBef>
              <a:defRPr sz="2730">
                <a:latin typeface="Palatino"/>
                <a:ea typeface="Palatino"/>
                <a:cs typeface="Palatino"/>
                <a:sym typeface="Palatino"/>
              </a:defRPr>
            </a:pPr>
            <a:r>
              <a:rPr dirty="0" err="1"/>
              <a:t>Zasvěcená</a:t>
            </a:r>
            <a:r>
              <a:rPr dirty="0"/>
              <a:t> politicko </a:t>
            </a:r>
            <a:r>
              <a:rPr dirty="0" err="1"/>
              <a:t>ekonomická</a:t>
            </a:r>
            <a:r>
              <a:rPr dirty="0"/>
              <a:t> </a:t>
            </a:r>
            <a:r>
              <a:rPr dirty="0" err="1"/>
              <a:t>analýza</a:t>
            </a:r>
            <a:r>
              <a:rPr dirty="0"/>
              <a:t>, </a:t>
            </a:r>
            <a:r>
              <a:rPr dirty="0" err="1"/>
              <a:t>hlavním</a:t>
            </a:r>
            <a:r>
              <a:rPr dirty="0"/>
              <a:t> </a:t>
            </a:r>
            <a:r>
              <a:rPr dirty="0" err="1"/>
              <a:t>modelem</a:t>
            </a:r>
            <a:r>
              <a:rPr dirty="0"/>
              <a:t> je </a:t>
            </a:r>
            <a:r>
              <a:rPr dirty="0" err="1"/>
              <a:t>dlouhodobá</a:t>
            </a:r>
            <a:r>
              <a:rPr dirty="0"/>
              <a:t> </a:t>
            </a:r>
            <a:r>
              <a:rPr b="1" dirty="0" err="1">
                <a:solidFill>
                  <a:schemeClr val="accent4">
                    <a:satOff val="1488"/>
                    <a:lumOff val="-7242"/>
                  </a:schemeClr>
                </a:solidFill>
              </a:rPr>
              <a:t>Konratěvova</a:t>
            </a:r>
            <a:r>
              <a:rPr b="1" dirty="0">
                <a:solidFill>
                  <a:schemeClr val="accent4">
                    <a:satOff val="1488"/>
                    <a:lumOff val="-7242"/>
                  </a:schemeClr>
                </a:solidFill>
              </a:rPr>
              <a:t> </a:t>
            </a:r>
            <a:r>
              <a:rPr b="1" dirty="0" err="1">
                <a:solidFill>
                  <a:schemeClr val="accent4">
                    <a:satOff val="1488"/>
                    <a:lumOff val="-7242"/>
                  </a:schemeClr>
                </a:solidFill>
              </a:rPr>
              <a:t>vlna</a:t>
            </a:r>
            <a:r>
              <a:rPr dirty="0"/>
              <a:t>. </a:t>
            </a:r>
            <a:r>
              <a:rPr dirty="0" err="1"/>
              <a:t>Dvě</a:t>
            </a:r>
            <a:r>
              <a:rPr dirty="0"/>
              <a:t> </a:t>
            </a:r>
            <a:r>
              <a:rPr dirty="0" err="1"/>
              <a:t>scenaria</a:t>
            </a:r>
            <a:r>
              <a:rPr dirty="0"/>
              <a:t>. </a:t>
            </a:r>
            <a:r>
              <a:rPr dirty="0" err="1"/>
              <a:t>Místy</a:t>
            </a:r>
            <a:r>
              <a:rPr dirty="0"/>
              <a:t> </a:t>
            </a:r>
            <a:r>
              <a:rPr dirty="0" err="1"/>
              <a:t>ideologicky</a:t>
            </a:r>
            <a:r>
              <a:rPr dirty="0"/>
              <a:t> </a:t>
            </a:r>
            <a:r>
              <a:rPr dirty="0" err="1" smtClean="0"/>
              <a:t>zaslepené</a:t>
            </a:r>
            <a:r>
              <a:rPr lang="cs-CZ" dirty="0" smtClean="0"/>
              <a:t/>
            </a:r>
            <a:br>
              <a:rPr lang="cs-CZ" dirty="0" smtClean="0"/>
            </a:br>
            <a:endParaRPr dirty="0"/>
          </a:p>
          <a:p>
            <a:pPr marL="163800" indent="-163800" algn="l" defTabSz="416052">
              <a:spcBef>
                <a:spcPts val="300"/>
              </a:spcBef>
              <a:defRPr sz="2730" b="1">
                <a:latin typeface="Palatino"/>
                <a:ea typeface="Palatino"/>
                <a:cs typeface="Palatino"/>
                <a:sym typeface="Palatino"/>
              </a:defRPr>
            </a:pPr>
            <a:r>
              <a:rPr dirty="0"/>
              <a:t>»</a:t>
            </a:r>
            <a:r>
              <a:rPr dirty="0" err="1"/>
              <a:t>Vladimír</a:t>
            </a:r>
            <a:r>
              <a:rPr dirty="0"/>
              <a:t> </a:t>
            </a:r>
            <a:r>
              <a:rPr dirty="0" err="1"/>
              <a:t>Prorok</a:t>
            </a:r>
            <a:r>
              <a:rPr dirty="0"/>
              <a:t> </a:t>
            </a:r>
            <a:r>
              <a:rPr i="1" dirty="0" err="1">
                <a:solidFill>
                  <a:schemeClr val="accent1"/>
                </a:solidFill>
              </a:rPr>
              <a:t>Tvorba</a:t>
            </a:r>
            <a:r>
              <a:rPr i="1" dirty="0">
                <a:solidFill>
                  <a:schemeClr val="accent1"/>
                </a:solidFill>
              </a:rPr>
              <a:t> </a:t>
            </a:r>
            <a:r>
              <a:rPr i="1" dirty="0" err="1">
                <a:solidFill>
                  <a:schemeClr val="accent1"/>
                </a:solidFill>
              </a:rPr>
              <a:t>rozhodování</a:t>
            </a:r>
            <a:r>
              <a:rPr i="1" dirty="0">
                <a:solidFill>
                  <a:schemeClr val="accent1"/>
                </a:solidFill>
              </a:rPr>
              <a:t> a </a:t>
            </a:r>
            <a:r>
              <a:rPr i="1" dirty="0" err="1">
                <a:solidFill>
                  <a:schemeClr val="accent1"/>
                </a:solidFill>
              </a:rPr>
              <a:t>analýza</a:t>
            </a:r>
            <a:r>
              <a:rPr i="1" dirty="0">
                <a:solidFill>
                  <a:schemeClr val="accent1"/>
                </a:solidFill>
              </a:rPr>
              <a:t> v </a:t>
            </a:r>
            <a:r>
              <a:rPr i="1" dirty="0" err="1" smtClean="0">
                <a:solidFill>
                  <a:schemeClr val="accent1"/>
                </a:solidFill>
              </a:rPr>
              <a:t>politice</a:t>
            </a:r>
            <a:r>
              <a:rPr lang="cs-CZ" dirty="0">
                <a:solidFill>
                  <a:schemeClr val="accent1"/>
                </a:solidFill>
              </a:rPr>
              <a:t/>
            </a:r>
            <a:br>
              <a:rPr lang="cs-CZ" dirty="0">
                <a:solidFill>
                  <a:schemeClr val="accent1"/>
                </a:solidFill>
              </a:rPr>
            </a:br>
            <a:r>
              <a:rPr lang="cs-CZ" dirty="0"/>
              <a:t>kap.4.3 </a:t>
            </a:r>
            <a:r>
              <a:rPr lang="cs-CZ" b="1" dirty="0">
                <a:solidFill>
                  <a:srgbClr val="AE1916"/>
                </a:solidFill>
              </a:rPr>
              <a:t>Systémový přístup</a:t>
            </a:r>
            <a:r>
              <a:rPr lang="cs-CZ" dirty="0"/>
              <a:t> v politice: </a:t>
            </a:r>
            <a:r>
              <a:rPr lang="cs-CZ" b="1" dirty="0" smtClean="0">
                <a:solidFill>
                  <a:srgbClr val="AE1916"/>
                </a:solidFill>
              </a:rPr>
              <a:t>bifurkace         </a:t>
            </a:r>
            <a:r>
              <a:rPr dirty="0" err="1" smtClean="0"/>
              <a:t>Grada</a:t>
            </a:r>
            <a:r>
              <a:rPr dirty="0" smtClean="0"/>
              <a:t> 2012</a:t>
            </a:r>
            <a:endParaRPr dirty="0"/>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1092449" y="4552950"/>
            <a:ext cx="9858472" cy="647701"/>
          </a:xfrm>
          <a:prstGeom prst="rect">
            <a:avLst/>
          </a:prstGeom>
          <a:ln w="12700">
            <a:miter lim="400000"/>
          </a:ln>
        </p:spPr>
        <p:txBody>
          <a:bodyPr lIns="50800" tIns="50800" rIns="50800" bIns="50800" anchor="ctr">
            <a:spAutoFit/>
          </a:bodyPr>
          <a:lstStyle/>
          <a:p>
            <a:endParaRPr/>
          </a:p>
        </p:txBody>
      </p:sp>
      <p:pic>
        <p:nvPicPr>
          <p:cNvPr id="139" name="interrupted equilibrium 2015.11.jpg"/>
          <p:cNvPicPr>
            <a:picLocks noChangeAspect="1"/>
          </p:cNvPicPr>
          <p:nvPr/>
        </p:nvPicPr>
        <p:blipFill>
          <a:blip r:embed="rId2">
            <a:extLst/>
          </a:blip>
          <a:stretch>
            <a:fillRect/>
          </a:stretch>
        </p:blipFill>
        <p:spPr>
          <a:xfrm>
            <a:off x="658901" y="822720"/>
            <a:ext cx="12025665" cy="6790636"/>
          </a:xfrm>
          <a:prstGeom prst="rect">
            <a:avLst/>
          </a:prstGeom>
          <a:ln w="25400">
            <a:solidFill>
              <a:srgbClr val="000000"/>
            </a:solidFill>
            <a:miter lim="400000"/>
          </a:ln>
        </p:spPr>
      </p:pic>
      <p:sp>
        <p:nvSpPr>
          <p:cNvPr id="140" name="Shape 140"/>
          <p:cNvSpPr/>
          <p:nvPr/>
        </p:nvSpPr>
        <p:spPr>
          <a:xfrm>
            <a:off x="1672813" y="8095621"/>
            <a:ext cx="10965356" cy="762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2000" b="1">
                <a:latin typeface="Palatino"/>
                <a:ea typeface="Palatino"/>
                <a:cs typeface="Palatino"/>
                <a:sym typeface="Palatino"/>
              </a:defRPr>
            </a:pPr>
            <a:r>
              <a:rPr>
                <a:solidFill>
                  <a:schemeClr val="accent1"/>
                </a:solidFill>
              </a:rPr>
              <a:t>hráči</a:t>
            </a:r>
            <a:r>
              <a:t>: jednotlivci,skupiny,organizace              </a:t>
            </a:r>
            <a:r>
              <a:rPr>
                <a:solidFill>
                  <a:schemeClr val="accent5"/>
                </a:solidFill>
              </a:rPr>
              <a:t>atraktor</a:t>
            </a:r>
            <a:r>
              <a:t>: tmel společnosti, kultura, religio,</a:t>
            </a:r>
          </a:p>
          <a:p>
            <a:pPr lvl="8" algn="l">
              <a:defRPr sz="2000" b="1">
                <a:latin typeface="Palatino"/>
                <a:ea typeface="Palatino"/>
                <a:cs typeface="Palatino"/>
                <a:sym typeface="Palatino"/>
              </a:defRPr>
            </a:pPr>
            <a:r>
              <a:t>                                                                   ideologie [soubor cílových hodnot]</a:t>
            </a:r>
          </a:p>
        </p:txBody>
      </p:sp>
      <p:sp>
        <p:nvSpPr>
          <p:cNvPr id="141" name="Shape 141"/>
          <p:cNvSpPr/>
          <p:nvPr/>
        </p:nvSpPr>
        <p:spPr>
          <a:xfrm>
            <a:off x="707727" y="8136466"/>
            <a:ext cx="790906" cy="367045"/>
          </a:xfrm>
          <a:prstGeom prst="rightArrow">
            <a:avLst>
              <a:gd name="adj1" fmla="val 32000"/>
              <a:gd name="adj2" fmla="val 221445"/>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sz="2400">
                <a:solidFill>
                  <a:srgbClr val="FFFFFF"/>
                </a:solidFill>
              </a:defRPr>
            </a:pPr>
            <a:endParaRPr/>
          </a:p>
        </p:txBody>
      </p:sp>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786</Words>
  <Application>Microsoft Office PowerPoint</Application>
  <PresentationFormat>Vlastní</PresentationFormat>
  <Paragraphs>119</Paragraphs>
  <Slides>15</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15</vt:i4>
      </vt:variant>
    </vt:vector>
  </HeadingPairs>
  <TitlesOfParts>
    <vt:vector size="19" baseType="lpstr">
      <vt:lpstr>Helvetica Light</vt:lpstr>
      <vt:lpstr>Helvetica Neue</vt:lpstr>
      <vt:lpstr>Palatino</vt:lpstr>
      <vt:lpstr>White</vt:lpstr>
      <vt:lpstr>PŘELOM ? NĚCO SE MUSELO STÁT</vt:lpstr>
      <vt:lpstr>OSNOVA  Jak pojmově uchopit a porozumět naší době?  Finanční a ekonomická krize změnila náš svět (1 titul) Politicko ekonomicko manažerský pohled (12 subjektivně vybraných titulů) Kolaps civilizace - 'neznamená však konec' (5 titulů) Františkova katolická výzva ke spiritualitě a řešení  Implikace osobní, pro skupinu, církev, společnost?</vt:lpstr>
      <vt:lpstr>Finanční a ekonomická krize změnila náš svět  »Martin Wolf  The Shifts and the Shocks: What we’ve learned –and have still to learn –from the financial crisis Penguin 2014   … zdroje krize: globálně nerovnovážné zadlužení, vratký finanční systém.  Selhala ortodoxní ekonomická teorie i finanční a politické elity. “… today ... the threats to liberal democracy ... come not from communism, socialism, labour militancy, soaring inflation, or a collapse in business profitability ... but from financial and economic instability, high unemployment and soaring inequality” -&gt; další krize příjdou</vt:lpstr>
      <vt:lpstr>Politicko ekonomicko manažerský pohled  1 (struktura zájmů: převaha kapitálových - na úkor hodnot)  »Colin Mayer Firm Committment: Why the Corporation is Failing Us and How to Restore Trust in It  Oxford University Press 2013 … amorální korporace … prvotním účelem korporace není platit dividendy nebo mzdy, ale produkovat výrobky a poskytovat služby.  TRUST FIRM: establishing corporate values, creating a board of trustees to act as their custodians (example: John Lewis Partnership, 1864-1929-1950-)  »Jeremy Rifkin The Zero Marginal Cost Society: The Internet of Things, the Collaborative Commons, and the Eclipse of Capitalism                              Palgrave Macmillan Trade 2014  »Klaus Schwab (Founder and Executive Chairman of the World Economic Forum and attendee Bilderberg meetings): 'The Techno-Political Transformation', Project-Syndicate 5.5.2014  …the world needs ... leaders – “techno-politicians”; obstacles due to rising inequality and threats to social integration</vt:lpstr>
      <vt:lpstr>Politicko ekonomicko manažerský pohled  2  »Richard Dobbs, Sree Ramaswamy, Elizabeth Stephenson, S. Patrick Viguerie "Management intuition for the next 50 years"                      McKinsey Quarterly September 2014 … technological disruption, rapid emerging-markets growth, and widespread aging: corporate management implications  »John C. Boik Economic Direct Democracy: A Framework to End Poverty and Maximize Well-Being                                                    SiteForChange 2014  … podrobně promyšlený návrh alternativního systému: Local Economic Direct Democracy Associations  »Charles Handy The Second Curve: Thoughts on Reinventing Society Random House 2015 … DIY society: outsourcing to the customer. "The downside of all DIY is that being in control also means being responsible."  Velké korporace  "disfunctional behaviour", je třeba je rozebrat a podřídit občanské kontrole, omezit odměny vrcholných manažerů.</vt:lpstr>
      <vt:lpstr>Politicko ekonomicko manažerský pohled  3  »Samuel Greengard The Internet of Things       The MIT Press Essential Knowledge series 2015  … pokus o analýzu průmyslového, společenského a osobního dopadu ‘internetu věcí’ …  »James Manyika +6 The Internet of Things: Mapping the Value beyond the Hype,      McKinsey 2015     … přístupné vysvětlení  »Martin Ford 2015 Rise of the Robots: Technology and the Threat of Mass Unemployment.                                            Basic Books  … současná technologicko průmyslová revoluce je zásadně odlišná od všech předchozích: stroje se učí, zasahuje do všech odvětví, zrychluje se …</vt:lpstr>
      <vt:lpstr>Prezentace aplikace PowerPoint</vt:lpstr>
      <vt:lpstr>Politicko ekonomicko manažerský pohled  4  »Douglas McWilliams The Flat White Economy           Bloomsbury Publishing 2015 … tvořivost, inovace ve východním Londýně)  »Paul Mason Postcapitalism: A Guide to Our Future                       Penguin Books 2015 … collaborative production .. an economy based on the full utilisation of information .. an open source model of the whole economy  »Ilona Švihlíková Přelom                                   Inaque.sk 2014 Zasvěcená politicko ekonomická analýza, hlavním modelem je dlouhodobá Konratěvova vlna. Dvě scenaria. Místy ideologicky zaslepené  »Vladimír Prorok Tvorba rozhodování a analýza v politice kap.4.3 Systémový přístup v politice: bifurkace         Grada 2012</vt:lpstr>
      <vt:lpstr>Prezentace aplikace PowerPoint</vt:lpstr>
      <vt:lpstr>Model přerušované rovnováhy - Konratěvovy vlny 1  OECD Forum 2015, Paris 2 June: “Punctuated equilibria, long trends and short-term revolutions in human history”, Miroslav Bárta, Professor, Faculty of Arts, Czech Institute of Egyptology, Czech Republic  KONRATĚVOVY VLNY v hospodářském vývoji Zdroj dynamiky: velké revoluční technologické inovace, které vedou na zásadní změny v politické a ekonomické organizaci :    parní stroj, tkalcovství (1790-1850)  železnice, těžký průmysl (1850-1900)  elektřina, petrochemie, spalovací motor (1900-1945)  elektronika, jádro, umělé hmoty, internet (1945-2008?)  plné využití internetu, nanotechnologie, biotechnologie (?)    (Prorok 2012 k.5.3.3, Švihlíková 2014: 25-36)</vt:lpstr>
      <vt:lpstr>Prezentace aplikace PowerPoint</vt:lpstr>
      <vt:lpstr>Kolaps civilizace - 'neznamená však konec'  (nefunkční přebubřelá komplexita vyústí v kolaps  a regeneraci - lokalizace) 1  »Miroslav Bárta, Martin Kovář +31 Kolaps a regenerace: Cesty civilizací a kultur. Minulost, současnost a budoucnost komplexních společností kolapsy historických civilizací i současné, včetně českých    Academia 2011  »Tomáš Tureček, Miroslav Bárta Kolaps neznamená konec  čtivý rozhovor s egyptologem, současná poučení .. “dnešní doba je .. přechodem, včerejší pravdy, zákonitosti a jistoty jakoby neplatily; dnešku chybí smysl a směr ..”                                                                  Vyšehrad 2013  »Václav Cílek ed. Něco se muselo stát. Nová kniha proměn.  (Bělohradský, Vladimíra Dvořáková, Petr Drulák, Michael Hauser, Jan Keller, Stanislav Komárek,  Václav Moravec, Jiří Přibáň, Petr Robejšek, Jan Sokol + 50 dalších)                                                   Novela Bohemica 2014</vt:lpstr>
      <vt:lpstr>Kolaps civilizace - 'neznamená však konec' - lokalizace 1  »Bárta Miroslav, Kovář Martin, Foltýn Otakar + 16 dalších Povaha změny. Bezpečnost, rizika a stav dnešní civilizace                                                                                           Vyšehrad 2015 Každý společenský systém v jisté etapě svého vývoje začne pohlcovat více, než generuje. Navíc, pokud se odkládají systémová řešení, systém se o to rychleji destabilizuje. Nezvládnutelná komplexita systému vede do chaosu a vynutí zjednodušení - lokalizaci  z knihy: »Petr Gazdík, s.267: "Jednou z cest, jak kolaps oddálit a naši společnost (a každého jejího občana) na něj lépe připravit, je také přesun běžných odpovědností i pravomocí níže ze státu na obec a rodinu"  »Lumila Trapková, Vladislav Chvála "Organismus rodiny v ohrožení" (!) s.279+: "Za tu nejpodstatnější podmínku života lze pokládat schopnost vytvářet taková uspořádání, která zvyšují pravděpodobnost nepravděpodobných dějů ... Toho lze dosáhnout vymezením jen malého prostoru z celku světa (paradoxně redukcí možností), jako je tomu už na úrovni buňky tak, aby byly citlivé procesy uvnitř tohoto prostoru chráněny před silami, které by je ohrozily zvenčí. Aby byl tomuto vnitřnímu zrání ve vší jeho komplikovanosti dopřán dostatek času typu kairos .  Tento princip živé přírody se opakuje na všech úrovních organizace a nechybí ani na sociální úrovni. Pokud jsme schopni si tuto zákonitost uvědomit, pak teprve pochopíme význam hranice, její funkci chránit vnitřek, redukovat, selektovat a proměňovat podněty zvenčí. A to je podle nás hlavním předpokladem rodinného uspořádání, jaké vygenerovala naše kultura. A je to také v současnosti nejvíce zanedbávaná podmínka existence rodiny"</vt:lpstr>
      <vt:lpstr>Kolaps civilizace - 'neznamená však konec' - lokalizace 2  Margrit Kennedy  Occupy Money. Creating an Economy Where Everybody Wins.                                                                                              New Society 2012  ... místní, regionální oběživo </vt:lpstr>
      <vt:lpstr>Katolická výzva ke spiritualitě a řešení  Papa František 2015 Laudato si’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PŘELOM ? NĚCO SE MUSELO STÁT</dc:title>
  <cp:lastModifiedBy>Ludek Rychetnik</cp:lastModifiedBy>
  <cp:revision>3</cp:revision>
  <dcterms:modified xsi:type="dcterms:W3CDTF">2015-11-19T21:34:20Z</dcterms:modified>
</cp:coreProperties>
</file>