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07" r:id="rId3"/>
    <p:sldId id="313" r:id="rId4"/>
    <p:sldId id="257" r:id="rId5"/>
    <p:sldId id="318" r:id="rId6"/>
    <p:sldId id="264" r:id="rId7"/>
    <p:sldId id="306" r:id="rId8"/>
    <p:sldId id="303" r:id="rId9"/>
    <p:sldId id="265" r:id="rId10"/>
    <p:sldId id="262" r:id="rId11"/>
    <p:sldId id="266" r:id="rId12"/>
    <p:sldId id="270" r:id="rId13"/>
    <p:sldId id="317" r:id="rId14"/>
    <p:sldId id="268" r:id="rId15"/>
    <p:sldId id="301" r:id="rId16"/>
    <p:sldId id="269" r:id="rId17"/>
    <p:sldId id="297" r:id="rId18"/>
    <p:sldId id="293" r:id="rId19"/>
    <p:sldId id="294" r:id="rId20"/>
    <p:sldId id="261" r:id="rId21"/>
    <p:sldId id="292" r:id="rId22"/>
    <p:sldId id="308" r:id="rId23"/>
    <p:sldId id="311" r:id="rId24"/>
    <p:sldId id="320" r:id="rId25"/>
    <p:sldId id="312" r:id="rId26"/>
    <p:sldId id="260" r:id="rId27"/>
    <p:sldId id="281" r:id="rId28"/>
    <p:sldId id="280" r:id="rId29"/>
    <p:sldId id="298" r:id="rId30"/>
    <p:sldId id="273" r:id="rId31"/>
    <p:sldId id="299" r:id="rId32"/>
    <p:sldId id="309" r:id="rId33"/>
    <p:sldId id="300" r:id="rId34"/>
    <p:sldId id="302" r:id="rId35"/>
    <p:sldId id="310" r:id="rId36"/>
    <p:sldId id="316" r:id="rId37"/>
    <p:sldId id="319" r:id="rId38"/>
    <p:sldId id="315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7" autoAdjust="0"/>
    <p:restoredTop sz="93478" autoAdjust="0"/>
  </p:normalViewPr>
  <p:slideViewPr>
    <p:cSldViewPr>
      <p:cViewPr varScale="1">
        <p:scale>
          <a:sx n="109" d="100"/>
          <a:sy n="109" d="100"/>
        </p:scale>
        <p:origin x="-16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C2592-5BE5-4080-B919-C7DD2C419ECE}" type="datetimeFigureOut">
              <a:rPr lang="cs-CZ" smtClean="0"/>
              <a:pPr/>
              <a:t>11.2.2017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3EC3A-132F-42BF-8311-CD9528824C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0747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3EC3A-132F-42BF-8311-CD9528824CBE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174882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BFAE-BDB9-47C3-A9A5-CB007AACDCC6}" type="datetimeFigureOut">
              <a:rPr lang="cs-CZ" smtClean="0"/>
              <a:pPr/>
              <a:t>11.2.2017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1555-E350-4D55-8E63-9F99658A89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BFAE-BDB9-47C3-A9A5-CB007AACDCC6}" type="datetimeFigureOut">
              <a:rPr lang="cs-CZ" smtClean="0"/>
              <a:pPr/>
              <a:t>11.2.2017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1555-E350-4D55-8E63-9F99658A89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BFAE-BDB9-47C3-A9A5-CB007AACDCC6}" type="datetimeFigureOut">
              <a:rPr lang="cs-CZ" smtClean="0"/>
              <a:pPr/>
              <a:t>11.2.2017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1555-E350-4D55-8E63-9F99658A89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BFAE-BDB9-47C3-A9A5-CB007AACDCC6}" type="datetimeFigureOut">
              <a:rPr lang="cs-CZ" smtClean="0"/>
              <a:pPr/>
              <a:t>11.2.2017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1555-E350-4D55-8E63-9F99658A89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BFAE-BDB9-47C3-A9A5-CB007AACDCC6}" type="datetimeFigureOut">
              <a:rPr lang="cs-CZ" smtClean="0"/>
              <a:pPr/>
              <a:t>11.2.2017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1555-E350-4D55-8E63-9F99658A89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BFAE-BDB9-47C3-A9A5-CB007AACDCC6}" type="datetimeFigureOut">
              <a:rPr lang="cs-CZ" smtClean="0"/>
              <a:pPr/>
              <a:t>11.2.2017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1555-E350-4D55-8E63-9F99658A89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BFAE-BDB9-47C3-A9A5-CB007AACDCC6}" type="datetimeFigureOut">
              <a:rPr lang="cs-CZ" smtClean="0"/>
              <a:pPr/>
              <a:t>11.2.2017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1555-E350-4D55-8E63-9F99658A89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BFAE-BDB9-47C3-A9A5-CB007AACDCC6}" type="datetimeFigureOut">
              <a:rPr lang="cs-CZ" smtClean="0"/>
              <a:pPr/>
              <a:t>11.2.2017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1555-E350-4D55-8E63-9F99658A89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BFAE-BDB9-47C3-A9A5-CB007AACDCC6}" type="datetimeFigureOut">
              <a:rPr lang="cs-CZ" smtClean="0"/>
              <a:pPr/>
              <a:t>11.2.2017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1555-E350-4D55-8E63-9F99658A89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BFAE-BDB9-47C3-A9A5-CB007AACDCC6}" type="datetimeFigureOut">
              <a:rPr lang="cs-CZ" smtClean="0"/>
              <a:pPr/>
              <a:t>11.2.2017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1555-E350-4D55-8E63-9F99658A89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BFAE-BDB9-47C3-A9A5-CB007AACDCC6}" type="datetimeFigureOut">
              <a:rPr lang="cs-CZ" smtClean="0"/>
              <a:pPr/>
              <a:t>11.2.2017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1555-E350-4D55-8E63-9F99658A89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4BFAE-BDB9-47C3-A9A5-CB007AACDCC6}" type="datetimeFigureOut">
              <a:rPr lang="cs-CZ" smtClean="0"/>
              <a:pPr/>
              <a:t>11.2.2017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71555-E350-4D55-8E63-9F99658A89A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8206680" cy="3871331"/>
          </a:xfrm>
        </p:spPr>
        <p:txBody>
          <a:bodyPr>
            <a:normAutofit fontScale="90000"/>
          </a:bodyPr>
          <a:lstStyle/>
          <a:p>
            <a:r>
              <a:rPr lang="cs-CZ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 prostředí</a:t>
            </a:r>
            <a:br>
              <a:rPr lang="cs-CZ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br>
              <a:rPr lang="cs-CZ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zdraví</a:t>
            </a:r>
            <a:br>
              <a:rPr lang="cs-CZ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toxické látky v prostředí</a:t>
            </a:r>
            <a:endParaRPr lang="cs-CZ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43608" y="544522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Josef Rajchard, katedra biologických disciplín ZF </a:t>
            </a:r>
            <a:r>
              <a:rPr lang="cs-CZ" alt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</a:t>
            </a:r>
            <a:endParaRPr lang="cs-CZ" altLang="cs-CZ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31038"/>
            <a:ext cx="9144000" cy="18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cs-CZ" altLang="cs-CZ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cs-CZ" altLang="cs-CZ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Paracelsus</a:t>
            </a:r>
            <a:r>
              <a:rPr lang="cs-CZ" alt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Philippus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Aureolus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Theophrastus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Bombastus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von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Hohenheim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, 1493-1541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cs-CZ" alt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altLang="cs-CZ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„jed není v látce, ale v dávce!“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31032" y="2071678"/>
            <a:ext cx="8712968" cy="438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altLang="cs-CZ" sz="24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Platí ± u přirozeně se vyskytujících a pro somatické účinky</a:t>
            </a:r>
          </a:p>
          <a:p>
            <a:pPr eaLnBrk="1" hangingPunct="1">
              <a:spcBef>
                <a:spcPct val="50000"/>
              </a:spcBef>
              <a:defRPr/>
            </a:pPr>
            <a:endParaRPr lang="cs-CZ" alt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Příklad</a:t>
            </a:r>
            <a:r>
              <a:rPr lang="cs-CZ" altLang="cs-CZ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altLang="cs-CZ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Kyanidy – </a:t>
            </a:r>
            <a:r>
              <a:rPr lang="cs-CZ" altLang="cs-CZ" sz="24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skupina –</a:t>
            </a:r>
            <a:r>
              <a:rPr lang="cs-CZ" altLang="cs-CZ" sz="24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CN</a:t>
            </a: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, např. </a:t>
            </a:r>
            <a:r>
              <a:rPr lang="cs-CZ" altLang="cs-CZ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cyankali</a:t>
            </a: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KCN</a:t>
            </a:r>
            <a:endParaRPr lang="cs-CZ" altLang="cs-CZ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(máme enzym, který je schopen jej odbourat, ale záleží na dávce!)</a:t>
            </a:r>
          </a:p>
          <a:p>
            <a:pPr>
              <a:spcBef>
                <a:spcPct val="50000"/>
              </a:spcBef>
              <a:defRPr/>
            </a:pP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Existují názory, že kyanidová </a:t>
            </a:r>
            <a:r>
              <a:rPr lang="cs-CZ" altLang="cs-CZ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skupina </a:t>
            </a: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např. v amygdalinu: vitamín </a:t>
            </a:r>
            <a:r>
              <a:rPr lang="cs-CZ" altLang="cs-CZ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B17 ????</a:t>
            </a:r>
          </a:p>
          <a:p>
            <a:pPr eaLnBrk="1" hangingPunct="1">
              <a:spcBef>
                <a:spcPct val="50000"/>
              </a:spcBef>
              <a:defRPr/>
            </a:pPr>
            <a:endParaRPr lang="cs-CZ" alt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57224" y="836613"/>
            <a:ext cx="728667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28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Podle toho, jak rychle a účinně jed působí: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cs-CZ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cs-CZ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Akutní – rychlá otrava, vážné následky až smrt</a:t>
            </a:r>
            <a:endParaRPr lang="cs-CZ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cs-CZ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cs-CZ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Chronická – pomalá, často si ji neuvědomujeme</a:t>
            </a:r>
            <a:endParaRPr lang="cs-CZ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cs-CZ" sz="2800" b="1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28596" y="642918"/>
            <a:ext cx="8390736" cy="527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cs-CZ" altLang="cs-CZ" sz="28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 čem záleží, jak bude toxická látka působit?</a:t>
            </a:r>
          </a:p>
          <a:p>
            <a:pPr eaLnBrk="1" hangingPunct="1">
              <a:spcBef>
                <a:spcPct val="50000"/>
              </a:spcBef>
              <a:defRPr/>
            </a:pPr>
            <a:endParaRPr lang="cs-CZ" altLang="cs-CZ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 genetické dispozici závislé </a:t>
            </a:r>
            <a:r>
              <a:rPr lang="cs-CZ" altLang="cs-CZ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m.j</a:t>
            </a: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na etnickém </a:t>
            </a: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původu</a:t>
            </a:r>
            <a:endParaRPr lang="cs-CZ" alt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endParaRPr lang="cs-CZ" alt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Na zdravotním stavu, kondici, dietě…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endParaRPr lang="cs-CZ" altLang="cs-CZ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Pohlaví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endParaRPr lang="cs-CZ" alt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Věku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5720" y="2143116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altLang="cs-CZ" sz="28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Toxiny mohou zasáhnout i geny – </a:t>
            </a:r>
            <a:r>
              <a:rPr lang="cs-CZ" altLang="cs-CZ" sz="2800" b="1" u="sng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genotoxicita</a:t>
            </a:r>
            <a:endParaRPr lang="cs-CZ" altLang="cs-CZ" sz="2800" b="1" u="sng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 tady je názor o bezpečné dávce relativní!)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4847" y="147562"/>
            <a:ext cx="8320117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Typy </a:t>
            </a:r>
            <a:r>
              <a:rPr lang="cs-CZ" altLang="cs-CZ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genotoxicity</a:t>
            </a:r>
            <a:endParaRPr lang="cs-CZ" altLang="cs-CZ" sz="32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cs-CZ" altLang="cs-CZ" sz="2400" b="1" u="sng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cs-CZ" altLang="cs-CZ" sz="24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Mutagenita:</a:t>
            </a: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poškození genetické informace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 pohlavních buňkách</a:t>
            </a:r>
          </a:p>
          <a:p>
            <a:pPr eaLnBrk="1" hangingPunct="1">
              <a:spcBef>
                <a:spcPct val="50000"/>
              </a:spcBef>
              <a:defRPr/>
            </a:pPr>
            <a:endParaRPr lang="cs-CZ" altLang="cs-CZ" sz="2400" b="1" u="sng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cs-CZ" altLang="cs-CZ" sz="24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Teratogenita:</a:t>
            </a: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dtto v buňkách embrya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Příklad: „</a:t>
            </a:r>
            <a:r>
              <a:rPr lang="cs-CZ" altLang="cs-CZ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Conterganová</a:t>
            </a: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aféra</a:t>
            </a: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 (viz dále)</a:t>
            </a:r>
            <a:endParaRPr lang="cs-CZ" alt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cs-CZ" alt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cs-CZ" altLang="cs-CZ" sz="2400" b="1" u="sng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Kancerogenita</a:t>
            </a:r>
            <a:r>
              <a:rPr lang="cs-CZ" altLang="cs-CZ" sz="24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dtto ve smyslu poškození funkce genů regulujících buněčnou proliferaci a diferenciaci, výsledek je nastartování  neregulovaného dělení buněk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785794"/>
            <a:ext cx="88924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 teratogenního působení:  </a:t>
            </a:r>
            <a:r>
              <a:rPr lang="cs-CZ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Contergan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(thalidomid) (Chemie </a:t>
            </a:r>
            <a:r>
              <a:rPr lang="cs-CZ" sz="2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Grünenthal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cs-CZ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1957 zahájen prodej </a:t>
            </a:r>
            <a:endParaRPr lang="cs-CZ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Používán 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46 zemích jako sedativum</a:t>
            </a:r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hypnotikum</a:t>
            </a:r>
          </a:p>
          <a:p>
            <a:endParaRPr lang="cs-CZ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Celkem narozeno </a:t>
            </a:r>
            <a:r>
              <a:rPr lang="cs-CZ" sz="20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12 000 těžce postižených dětí 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(přes 2600 Německo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cs-CZ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1961 první informace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první žaloby, jen na 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předpis</a:t>
            </a:r>
          </a:p>
          <a:p>
            <a:endParaRPr lang="cs-CZ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1970 soud v Německu zastaven, mimosoudní 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vyrovnání</a:t>
            </a:r>
          </a:p>
          <a:p>
            <a:endParaRPr lang="cs-CZ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1998 povolen v USA (TBC kůže, lepra, AIDS, </a:t>
            </a:r>
            <a:r>
              <a:rPr lang="cs-CZ" sz="2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onko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-) mimo 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těhotné</a:t>
            </a:r>
          </a:p>
          <a:p>
            <a:endParaRPr lang="cs-CZ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 výrobce se obětem omluvil</a:t>
            </a:r>
          </a:p>
          <a:p>
            <a:endParaRPr lang="cs-CZ" sz="1600" b="1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65533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79388" y="476250"/>
            <a:ext cx="8964612" cy="481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 sz="28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Poškození imunitního systému - </a:t>
            </a:r>
            <a:r>
              <a:rPr lang="cs-CZ" altLang="cs-CZ" sz="2800" b="1" u="sng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imunotoxicita</a:t>
            </a:r>
            <a:endParaRPr lang="cs-CZ" altLang="cs-CZ" sz="2800" b="1" u="sng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cs-CZ" alt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cs-CZ" altLang="cs-CZ" sz="24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Imunosuprese</a:t>
            </a: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omezení funkce IS</a:t>
            </a:r>
          </a:p>
          <a:p>
            <a:pPr eaLnBrk="1" hangingPunct="1">
              <a:spcBef>
                <a:spcPct val="50000"/>
              </a:spcBef>
              <a:defRPr/>
            </a:pPr>
            <a:endParaRPr lang="cs-CZ" alt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cs-CZ" altLang="cs-CZ" sz="2400" b="1" u="sng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Alergizace</a:t>
            </a:r>
            <a:r>
              <a:rPr lang="cs-CZ" altLang="cs-CZ" sz="24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vznik biologicky neadekvátní reaktivity IS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(extrém: autoimunitní choroby)</a:t>
            </a:r>
          </a:p>
          <a:p>
            <a:pPr eaLnBrk="1" hangingPunct="1">
              <a:spcBef>
                <a:spcPct val="50000"/>
              </a:spcBef>
              <a:defRPr/>
            </a:pPr>
            <a:endParaRPr lang="cs-CZ" alt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cs-CZ" altLang="cs-CZ" sz="24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Narušení průběhu gravidity </a:t>
            </a: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resp. imunitní tolerance plodu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alt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(dnes u nás 16% těhotných hospitalizováno)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28596" y="500042"/>
            <a:ext cx="8316913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6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 nás může otrávit?</a:t>
            </a:r>
          </a:p>
          <a:p>
            <a:pPr algn="ctr">
              <a:spcBef>
                <a:spcPct val="50000"/>
              </a:spcBef>
            </a:pPr>
            <a:endParaRPr lang="cs-CZ" sz="36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8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přirozené jedovaté látky 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(některé prvky, jedy z rostlin, plísní, bakterií, živočichů…), ale také přirozeně funkční složky organismu – např. hormony, vitamíny… </a:t>
            </a:r>
            <a:r>
              <a:rPr lang="cs-CZ" sz="28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 nepřirozené kvantitě</a:t>
            </a:r>
          </a:p>
          <a:p>
            <a:pPr>
              <a:spcBef>
                <a:spcPct val="50000"/>
              </a:spcBef>
            </a:pPr>
            <a:endParaRPr lang="cs-CZ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cs-CZ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8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uměle vyrobené 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chemikálie (</a:t>
            </a:r>
            <a:r>
              <a:rPr lang="cs-CZ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xenobiotika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cs-CZ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Příklady přirozených toxinů</a:t>
            </a:r>
            <a:endParaRPr lang="cs-CZ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cs-CZ" sz="51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Toxiny plísní – příklady</a:t>
            </a:r>
          </a:p>
          <a:p>
            <a:pPr>
              <a:spcBef>
                <a:spcPct val="50000"/>
              </a:spcBef>
              <a:buNone/>
            </a:pPr>
            <a:endParaRPr lang="cs-CZ" sz="5100" b="1" u="sng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cs-CZ" sz="46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aflatoxiny a jim podobné</a:t>
            </a:r>
          </a:p>
          <a:p>
            <a:pPr>
              <a:spcBef>
                <a:spcPct val="50000"/>
              </a:spcBef>
            </a:pPr>
            <a:r>
              <a:rPr lang="cs-CZ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60. léta 20.stol. : hromadné otravy </a:t>
            </a:r>
            <a:r>
              <a:rPr lang="cs-CZ" sz="4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</a:t>
            </a:r>
            <a:r>
              <a:rPr lang="cs-CZ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zvířat</a:t>
            </a:r>
          </a:p>
          <a:p>
            <a:pPr>
              <a:spcBef>
                <a:spcPct val="50000"/>
              </a:spcBef>
            </a:pPr>
            <a:r>
              <a:rPr lang="cs-CZ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70. léta 20. stol: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akutní otrava stovek osob, až 60% mortalita (obilí) – Indie, Keňa</a:t>
            </a:r>
          </a:p>
          <a:p>
            <a:pPr>
              <a:spcBef>
                <a:spcPct val="50000"/>
              </a:spcBef>
            </a:pPr>
            <a:endParaRPr lang="cs-CZ" sz="3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cs-CZ" sz="36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Aktuálně:</a:t>
            </a:r>
          </a:p>
          <a:p>
            <a:pPr>
              <a:spcBef>
                <a:spcPct val="50000"/>
              </a:spcBef>
            </a:pPr>
            <a:r>
              <a:rPr lang="cs-CZ" sz="36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FAO: 25% světové rostlinné produkce kontaminováno!</a:t>
            </a:r>
            <a:endParaRPr lang="cs-CZ" sz="36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064" y="116632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Mikrobiální toxiny</a:t>
            </a:r>
            <a:b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příklad: botulotoxin </a:t>
            </a:r>
            <a:endParaRPr lang="cs-CZ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Vám  říká „klobásový jed“ ? Naštěstí je termolabilní</a:t>
            </a:r>
          </a:p>
          <a:p>
            <a:pPr marL="0" indent="0">
              <a:buNone/>
            </a:pPr>
            <a:endParaRPr lang="cs-CZ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nebezpečí 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biologických zbraní</a:t>
            </a:r>
          </a:p>
          <a:p>
            <a:pPr marL="0" indent="0">
              <a:buNone/>
            </a:pPr>
            <a:endParaRPr lang="cs-CZ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proč hynou hromadně vodní ptáci?</a:t>
            </a:r>
            <a:endParaRPr lang="cs-CZ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01" t="9860" r="-400" b="13203"/>
          <a:stretch/>
        </p:blipFill>
        <p:spPr>
          <a:xfrm>
            <a:off x="3571868" y="5286388"/>
            <a:ext cx="2241585" cy="1473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ŽP s potenciálním vlivem na zdraví</a:t>
            </a:r>
            <a:endParaRPr lang="cs-CZ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Fyzikální (teplota, různé druhy záření…)</a:t>
            </a:r>
          </a:p>
          <a:p>
            <a:pPr marL="0" indent="0">
              <a:buNone/>
            </a:pPr>
            <a:endParaRPr lang="cs-CZ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Chemické – přirozené i umělé kontaminace</a:t>
            </a:r>
          </a:p>
          <a:p>
            <a:pPr marL="0" indent="0">
              <a:buNone/>
            </a:pPr>
            <a:endParaRPr lang="cs-CZ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Biotické – např. infekční či invazní nemoci</a:t>
            </a:r>
          </a:p>
          <a:p>
            <a:pPr marL="0" indent="0">
              <a:buNone/>
            </a:pPr>
            <a:endParaRPr lang="cs-CZ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Popř. psychologické</a:t>
            </a:r>
            <a:endParaRPr lang="cs-CZ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12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Autofit/>
          </a:bodyPr>
          <a:lstStyle/>
          <a:p>
            <a:r>
              <a:rPr lang="cs-CZ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Toxické kovy (</a:t>
            </a:r>
            <a:r>
              <a:rPr lang="cs-CZ" sz="3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</a:t>
            </a:r>
            <a:r>
              <a:rPr lang="cs-CZ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3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Hg</a:t>
            </a:r>
            <a:r>
              <a:rPr lang="cs-CZ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Al, Cd…)</a:t>
            </a:r>
            <a:br>
              <a:rPr lang="cs-CZ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přirozeně v minerálech s minimálním vstupem do biosféry</a:t>
            </a:r>
            <a:endParaRPr lang="cs-CZ" sz="3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Příklady:</a:t>
            </a:r>
          </a:p>
          <a:p>
            <a:pPr marL="0" indent="0" algn="ctr">
              <a:buNone/>
            </a:pP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olovo</a:t>
            </a:r>
          </a:p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již staří Římané…</a:t>
            </a:r>
          </a:p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nemoc 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sazečů</a:t>
            </a:r>
          </a:p>
          <a:p>
            <a:pPr>
              <a:buNone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do nedávna z výfukových plynů vozidel</a:t>
            </a:r>
          </a:p>
          <a:p>
            <a:pPr>
              <a:buFontTx/>
              <a:buChar char="-"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pozor na staré vodovodní trubky!</a:t>
            </a:r>
          </a:p>
          <a:p>
            <a:pPr>
              <a:buFontTx/>
              <a:buChar char="-"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Respirační i perorální cesta</a:t>
            </a:r>
          </a:p>
          <a:p>
            <a:pPr>
              <a:buFontTx/>
              <a:buChar char="-"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Neurotoxické (vč. CNS),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nefrotoxické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hemolytické</a:t>
            </a:r>
            <a:endParaRPr lang="cs-CZ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Rtuť</a:t>
            </a:r>
            <a:endParaRPr lang="cs-CZ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Odpady z průmyslu, pesticidy</a:t>
            </a:r>
          </a:p>
          <a:p>
            <a:pPr marL="0" indent="0">
              <a:buNone/>
            </a:pPr>
            <a:endParaRPr lang="cs-CZ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Koluje v potravních řetězcích</a:t>
            </a:r>
          </a:p>
          <a:p>
            <a:pPr marL="0" indent="0">
              <a:buNone/>
            </a:pPr>
            <a:endParaRPr lang="cs-CZ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Respirační i 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perorální</a:t>
            </a:r>
          </a:p>
          <a:p>
            <a:endParaRPr lang="cs-CZ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Výrazně neurotoxická, ale také postižení ledvin, GIT, štítné žlázy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endParaRPr lang="cs-CZ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Nemoc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Minamata</a:t>
            </a:r>
            <a:endParaRPr lang="cs-CZ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260648"/>
            <a:ext cx="79928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Hliník</a:t>
            </a:r>
          </a:p>
          <a:p>
            <a:endParaRPr 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Přirozený výskyt </a:t>
            </a: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formách, 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nevstřebatelných organismy</a:t>
            </a: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acidifikací prostředí 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(kyselé deště) – se uvolňuje </a:t>
            </a: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vstřebatelných 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sloučeninách. </a:t>
            </a:r>
          </a:p>
          <a:p>
            <a:endParaRPr lang="cs-CZ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Zvýšený </a:t>
            </a: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blízkosti 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průmyslu, zpracovávajícího Al </a:t>
            </a:r>
          </a:p>
          <a:p>
            <a:endParaRPr lang="cs-CZ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používání </a:t>
            </a: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hliníkového nádobí a 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fólií. </a:t>
            </a:r>
          </a:p>
          <a:p>
            <a:endParaRPr lang="cs-CZ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kumuluje se hlavně </a:t>
            </a: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kostech a v 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plicích, postižení GIT (inhibice absorpce jiných látek)</a:t>
            </a:r>
          </a:p>
          <a:p>
            <a:endParaRPr lang="cs-CZ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neurodegenerativní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onemocnění 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spojována </a:t>
            </a: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intoxikací Al</a:t>
            </a:r>
            <a:endParaRPr lang="cs-CZ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068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214290"/>
            <a:ext cx="871296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Nitráty a nitrity</a:t>
            </a:r>
          </a:p>
          <a:p>
            <a:endParaRPr lang="cs-CZ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Přirozená (a základní) součást biologického koloběhu N</a:t>
            </a:r>
          </a:p>
          <a:p>
            <a:endParaRPr lang="cs-CZ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hangingPunct="0"/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Dnes v nepřirozených množstvích (půda, rostliny)</a:t>
            </a:r>
          </a:p>
          <a:p>
            <a:pPr hangingPunct="0"/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hangingPunct="0"/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organismu mají dusičnany a dusitany podobné 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účinky: dusičnany </a:t>
            </a:r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jsou činností bakterií 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GIT redukovány </a:t>
            </a:r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dusitany. </a:t>
            </a:r>
            <a:endParaRPr lang="cs-CZ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hangingPunct="0"/>
            <a:endParaRPr lang="cs-CZ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hangingPunct="0"/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Navozují </a:t>
            </a:r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tvorbu </a:t>
            </a:r>
            <a:r>
              <a:rPr lang="cs-CZ" sz="2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methemoglobinu</a:t>
            </a:r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hemoglobin ztrácí </a:t>
            </a:r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schopnost přenosu kyslíku. </a:t>
            </a:r>
            <a:endParaRPr lang="cs-CZ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hangingPunct="0"/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Vysoce nebezpečný je </a:t>
            </a:r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 15 mg . 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cs-CZ" sz="2000" b="1" baseline="30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pitné vodě pro kojence do 6 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měsíců. </a:t>
            </a:r>
          </a:p>
          <a:p>
            <a:pPr hangingPunct="0"/>
            <a:endParaRPr lang="cs-CZ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hangingPunct="0"/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cs-CZ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hangingPunct="0"/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Značné </a:t>
            </a:r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zdravotní riziko při chronickém přívodu dusičnanů představuje jejich reakce se sekundárními aminy (obsaženými např. v potravě) v kyselém prostředí žaludku za vzniku </a:t>
            </a:r>
            <a:r>
              <a:rPr lang="cs-CZ" sz="2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nitrosaminů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popř. jiných nitrosloučenin. </a:t>
            </a:r>
          </a:p>
          <a:p>
            <a:pPr hangingPunct="0"/>
            <a:endParaRPr lang="cs-CZ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hangingPunct="0"/>
            <a:r>
              <a:rPr lang="cs-CZ" sz="2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Nitrosaminy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jsou vysoce </a:t>
            </a:r>
            <a:r>
              <a:rPr lang="cs-CZ" sz="2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hepatotoxické</a:t>
            </a:r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 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velmi kancerogenní</a:t>
            </a:r>
            <a:endParaRPr lang="cs-CZ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907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500042"/>
            <a:ext cx="828680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Přirozené toxické látky jimiž se lidstvo dobrovolně  intoxikuje:</a:t>
            </a:r>
          </a:p>
          <a:p>
            <a:endParaRPr lang="cs-CZ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CH</a:t>
            </a:r>
            <a:r>
              <a:rPr lang="cs-CZ" sz="2400" b="1" baseline="-25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cs-CZ" sz="2400" b="1" baseline="-25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		etylalkohol</a:t>
            </a:r>
          </a:p>
          <a:p>
            <a:endParaRPr 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nikotin</a:t>
            </a:r>
            <a:endParaRPr 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Ha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lucinogeny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</a:t>
            </a:r>
            <a:endParaRPr lang="cs-CZ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 descr="Nicotine-2D-skelet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214686"/>
            <a:ext cx="1771411" cy="150019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14348" y="2132856"/>
            <a:ext cx="7530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tři přirozené „příjemné jedy“, které v běžné konzumaci umíme odbourávat</a:t>
            </a:r>
            <a:endParaRPr lang="cs-CZ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07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14942" y="274638"/>
            <a:ext cx="3929058" cy="1143000"/>
          </a:xfrm>
        </p:spPr>
        <p:txBody>
          <a:bodyPr>
            <a:normAutofit/>
          </a:bodyPr>
          <a:lstStyle/>
          <a:p>
            <a:r>
              <a:rPr lang="cs-CZ" sz="3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Coffea</a:t>
            </a:r>
            <a:r>
              <a:rPr lang="cs-CZ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arabica</a:t>
            </a:r>
            <a:endParaRPr lang="cs-CZ" sz="36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symbol pro obsah 3" descr="DSC_05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1080"/>
          <a:stretch>
            <a:fillRect/>
          </a:stretch>
        </p:blipFill>
        <p:spPr>
          <a:xfrm>
            <a:off x="2382994" y="3286124"/>
            <a:ext cx="6761006" cy="3571876"/>
          </a:xfrm>
        </p:spPr>
      </p:pic>
      <p:pic>
        <p:nvPicPr>
          <p:cNvPr id="5" name="Obrázek 4" descr="DSC_0047.JPG"/>
          <p:cNvPicPr>
            <a:picLocks noChangeAspect="1"/>
          </p:cNvPicPr>
          <p:nvPr/>
        </p:nvPicPr>
        <p:blipFill>
          <a:blip r:embed="rId3" cstate="print"/>
          <a:srcRect l="36719" t="37162" b="9154"/>
          <a:stretch>
            <a:fillRect/>
          </a:stretch>
        </p:blipFill>
        <p:spPr>
          <a:xfrm>
            <a:off x="0" y="0"/>
            <a:ext cx="5786446" cy="3286124"/>
          </a:xfrm>
          <a:prstGeom prst="rect">
            <a:avLst/>
          </a:prstGeom>
        </p:spPr>
      </p:pic>
      <p:pic>
        <p:nvPicPr>
          <p:cNvPr id="6" name="Picture 6" descr="D:\Joe\VYUKA\fyziologie a welfare\kofein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1928802"/>
            <a:ext cx="1194883" cy="87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usarna caj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7567" y="4184330"/>
            <a:ext cx="3996433" cy="2673670"/>
          </a:xfrm>
          <a:prstGeom prst="rect">
            <a:avLst/>
          </a:prstGeom>
        </p:spPr>
      </p:pic>
      <p:pic>
        <p:nvPicPr>
          <p:cNvPr id="3" name="Obrázek 2" descr="cajovni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142852"/>
            <a:ext cx="6925056" cy="4632960"/>
          </a:xfrm>
          <a:prstGeom prst="rect">
            <a:avLst/>
          </a:prstGeom>
        </p:spPr>
      </p:pic>
      <p:pic>
        <p:nvPicPr>
          <p:cNvPr id="4" name="Obrázek 3" descr="cajovnik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86100"/>
            <a:ext cx="5339050" cy="3571900"/>
          </a:xfrm>
          <a:prstGeom prst="rect">
            <a:avLst/>
          </a:prstGeom>
        </p:spPr>
      </p:pic>
      <p:pic>
        <p:nvPicPr>
          <p:cNvPr id="6" name="Obrázek 5" descr="caj. planta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1"/>
            <a:ext cx="4929190" cy="3297697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0482" y="619137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Camellia</a:t>
            </a:r>
            <a:r>
              <a:rPr lang="cs-CZ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sinensis</a:t>
            </a:r>
            <a:endParaRPr lang="cs-CZ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7" descr="D:\Joe\VYUKA\fyziologie a welfare\theofyli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221" y="2428868"/>
            <a:ext cx="117851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Theobroma cacao u Loreto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7504" y="398951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Theobroma</a:t>
            </a:r>
            <a:r>
              <a:rPr lang="cs-CZ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cacao</a:t>
            </a:r>
            <a:endParaRPr lang="cs-CZ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ázek 7" descr="IMG_9394.JPG"/>
          <p:cNvPicPr>
            <a:picLocks noChangeAspect="1"/>
          </p:cNvPicPr>
          <p:nvPr/>
        </p:nvPicPr>
        <p:blipFill>
          <a:blip r:embed="rId3" cstate="print"/>
          <a:srcRect l="11719" t="14291" r="11718" b="10417"/>
          <a:stretch>
            <a:fillRect/>
          </a:stretch>
        </p:blipFill>
        <p:spPr>
          <a:xfrm rot="5400000">
            <a:off x="-429094" y="4017146"/>
            <a:ext cx="3269948" cy="2411760"/>
          </a:xfrm>
          <a:prstGeom prst="rect">
            <a:avLst/>
          </a:prstGeom>
        </p:spPr>
      </p:pic>
      <p:pic>
        <p:nvPicPr>
          <p:cNvPr id="5" name="Picture 8" descr="D:\Joe\VYUKA\fyziologie a welfare\theob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14488"/>
            <a:ext cx="1123926" cy="104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221" y="620688"/>
            <a:ext cx="91440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0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Uměle vyrobené látky - </a:t>
            </a:r>
            <a:r>
              <a:rPr lang="cs-CZ" sz="4000" b="1" u="sng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xenobiotika</a:t>
            </a:r>
            <a:endParaRPr lang="cs-CZ" sz="40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cs-CZ" sz="32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cs-CZ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ročně cca 1500 nových nepřirozených 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sloučenin</a:t>
            </a:r>
          </a:p>
          <a:p>
            <a:pPr>
              <a:spcBef>
                <a:spcPct val="50000"/>
              </a:spcBef>
            </a:pPr>
            <a:endParaRPr lang="cs-CZ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cs-CZ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celkem 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cca 11.000 </a:t>
            </a:r>
            <a:r>
              <a:rPr lang="cs-CZ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sloučenin s vážnou hrozbou pro 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život na Zemi</a:t>
            </a:r>
          </a:p>
          <a:p>
            <a:pPr>
              <a:spcBef>
                <a:spcPct val="50000"/>
              </a:spcBef>
            </a:pPr>
            <a:endParaRPr lang="cs-CZ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cs-CZ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</a:t>
            </a:r>
            <a:r>
              <a:rPr lang="cs-CZ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méně nebezpečných látek řádově statisíce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Interdisciplinární vědní obory</a:t>
            </a:r>
            <a:endParaRPr lang="cs-CZ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Ekofyziologie (environmentální fyziologie,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fyziologie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adaptací…)</a:t>
            </a:r>
          </a:p>
          <a:p>
            <a:endParaRPr lang="cs-CZ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Ekoimunologie</a:t>
            </a:r>
            <a:endParaRPr lang="cs-CZ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cs-CZ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Toxikologie</a:t>
            </a:r>
          </a:p>
          <a:p>
            <a:endParaRPr lang="cs-CZ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Přesah do praktických disciplín (pracovní a sportovní medicína…) </a:t>
            </a:r>
            <a:endParaRPr lang="cs-CZ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-1" y="476672"/>
            <a:ext cx="9122375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Důležitý faktor: kumulace v potravních řetězcích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cs-CZ" alt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konzumenti </a:t>
            </a:r>
            <a:r>
              <a:rPr lang="cs-CZ" altLang="cs-CZ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X- </a:t>
            </a:r>
            <a:r>
              <a:rPr lang="cs-CZ" altLang="cs-CZ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tého</a:t>
            </a:r>
            <a:r>
              <a:rPr lang="cs-CZ" altLang="cs-CZ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řádu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cs-CZ" altLang="cs-CZ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cs-CZ" altLang="cs-CZ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cs-CZ" altLang="cs-CZ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Všežravci, masožravci (konzumenti 2</a:t>
            </a:r>
            <a:r>
              <a:rPr lang="cs-CZ" altLang="cs-CZ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řádu)</a:t>
            </a:r>
            <a:endParaRPr lang="cs-CZ" altLang="cs-CZ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cs-CZ" alt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Býložravci (konzumenti </a:t>
            </a:r>
            <a:r>
              <a:rPr lang="cs-CZ" altLang="cs-CZ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1. </a:t>
            </a: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řádu)</a:t>
            </a:r>
            <a:endParaRPr lang="cs-CZ" altLang="cs-CZ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cs-CZ" altLang="cs-CZ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Rostliny (primární producenti)</a:t>
            </a:r>
            <a:endParaRPr lang="cs-CZ" altLang="cs-CZ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2928926" y="4643446"/>
            <a:ext cx="762000" cy="381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2928926" y="3571876"/>
            <a:ext cx="762000" cy="381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2857488" y="2357430"/>
            <a:ext cx="762000" cy="381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7740352" y="1234526"/>
            <a:ext cx="819128" cy="4876800"/>
          </a:xfrm>
          <a:prstGeom prst="upArrow">
            <a:avLst>
              <a:gd name="adj1" fmla="val 50000"/>
              <a:gd name="adj2" fmla="val 160000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580112" y="6156325"/>
            <a:ext cx="3563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alt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              kumulace toxinu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000364" y="5643578"/>
            <a:ext cx="762000" cy="381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23528" y="241915"/>
            <a:ext cx="8713911" cy="70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Příklad z praxe: 80. léta 20. stol. PCB v ÚN Orlík</a:t>
            </a:r>
            <a:endParaRPr lang="cs-CZ" sz="32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endParaRPr lang="cs-CZ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ichtyofágové</a:t>
            </a:r>
            <a:endParaRPr lang="cs-CZ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endParaRPr 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dravé </a:t>
            </a: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ryby</a:t>
            </a:r>
          </a:p>
          <a:p>
            <a:pPr algn="ctr">
              <a:spcBef>
                <a:spcPct val="50000"/>
              </a:spcBef>
            </a:pPr>
            <a:endParaRPr 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cs-CZ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planktonofágní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ryby</a:t>
            </a:r>
          </a:p>
          <a:p>
            <a:pPr algn="ctr">
              <a:spcBef>
                <a:spcPct val="50000"/>
              </a:spcBef>
            </a:pPr>
            <a:endParaRPr 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zooplankton</a:t>
            </a:r>
            <a:endParaRPr lang="cs-CZ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endParaRPr lang="cs-CZ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fytoplankton</a:t>
            </a:r>
            <a:endParaRPr lang="cs-CZ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látky </a:t>
            </a: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rozpuštěné ve vodním prostředí (např. PCB)</a:t>
            </a:r>
          </a:p>
          <a:p>
            <a:pPr>
              <a:spcBef>
                <a:spcPct val="50000"/>
              </a:spcBef>
            </a:pPr>
            <a:endParaRPr lang="cs-CZ" sz="2400" b="1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337164" y="1412776"/>
            <a:ext cx="504825" cy="4679950"/>
          </a:xfrm>
          <a:prstGeom prst="upArrow">
            <a:avLst>
              <a:gd name="adj1" fmla="val 50000"/>
              <a:gd name="adj2" fmla="val 231761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836712"/>
            <a:ext cx="87129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Uhlovodíky </a:t>
            </a:r>
            <a:r>
              <a:rPr lang="cs-CZ" sz="28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8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produkty ropného průmyslu a jejich spaliny </a:t>
            </a:r>
            <a:endParaRPr lang="cs-CZ" sz="2800" b="1" u="sng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Toxické jsou jednak </a:t>
            </a:r>
            <a:r>
              <a:rPr lang="cs-CZ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samotné, jednak po reakci s dalšími látkami </a:t>
            </a:r>
            <a:endParaRPr lang="cs-CZ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Např.  z </a:t>
            </a:r>
            <a:r>
              <a:rPr lang="cs-CZ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cs-CZ" sz="2800" b="1" baseline="-250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vzniká vlivem UV ještě </a:t>
            </a:r>
            <a:r>
              <a:rPr lang="cs-CZ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toxičtější 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látka </a:t>
            </a:r>
            <a:r>
              <a:rPr lang="cs-CZ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sz="2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peroxyacetylnitrát</a:t>
            </a:r>
            <a:r>
              <a:rPr lang="cs-CZ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(PAN) a ozón. </a:t>
            </a:r>
            <a:endParaRPr lang="cs-CZ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Široká toxicita</a:t>
            </a:r>
          </a:p>
          <a:p>
            <a:endParaRPr lang="cs-CZ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výrazná </a:t>
            </a:r>
            <a:r>
              <a:rPr lang="cs-CZ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kancerogenita</a:t>
            </a:r>
            <a:endParaRPr lang="cs-CZ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74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158" y="857232"/>
            <a:ext cx="820891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Příklad: </a:t>
            </a:r>
            <a:r>
              <a:rPr lang="cs-CZ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benzpyren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</a:t>
            </a:r>
            <a:r>
              <a:rPr lang="cs-CZ" sz="2800" b="1" baseline="-25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cs-CZ" sz="2800" b="1" baseline="-25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cs-CZ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cs-CZ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Působí respirační (1) i perorální (2) cestou</a:t>
            </a:r>
          </a:p>
          <a:p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výfukové plyny (1)</a:t>
            </a:r>
          </a:p>
          <a:p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ČR: cílový </a:t>
            </a: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imisní limit pro </a:t>
            </a:r>
            <a:r>
              <a:rPr lang="cs-CZ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benzpyren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ovzduší 1</a:t>
            </a: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ng.m</a:t>
            </a:r>
            <a:r>
              <a:rPr lang="cs-CZ" sz="2400" b="1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</a:t>
            </a: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bývá významně překročen</a:t>
            </a:r>
          </a:p>
          <a:p>
            <a:pPr marL="342900" indent="-342900">
              <a:buFontTx/>
              <a:buChar char="-"/>
            </a:pP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kouření aj. spalování (1)</a:t>
            </a:r>
          </a:p>
          <a:p>
            <a:pPr marL="342900" indent="-342900">
              <a:buFontTx/>
              <a:buChar char="-"/>
            </a:pP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grilování (1, 2)</a:t>
            </a:r>
          </a:p>
          <a:p>
            <a:pPr marL="342900" indent="-342900">
              <a:buFontTx/>
              <a:buChar char="-"/>
            </a:pPr>
            <a:endParaRPr 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Výrazně 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kancerogenní !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21601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57158" y="1214422"/>
            <a:ext cx="842493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Polychlorované bifenyly (PCB)</a:t>
            </a:r>
          </a:p>
          <a:p>
            <a:endParaRPr lang="cs-CZ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Barvy, laky…</a:t>
            </a:r>
          </a:p>
          <a:p>
            <a:endParaRPr lang="cs-CZ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v mléce, mase, rybách…</a:t>
            </a:r>
          </a:p>
          <a:p>
            <a:endParaRPr lang="cs-CZ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Postup potravními řetězci, těžko odbouratelné, kumulativní</a:t>
            </a:r>
          </a:p>
          <a:p>
            <a:endParaRPr lang="cs-CZ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Hepato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-, </a:t>
            </a:r>
            <a:r>
              <a:rPr lang="cs-CZ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nefro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-, neuro- toxické</a:t>
            </a: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výrazně genotoxické, v přírodě těžko odbouratelné, </a:t>
            </a:r>
            <a:endParaRPr 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4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78924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116632"/>
            <a:ext cx="8784976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Agrochemikálie, hl. pesticidy a jejich rezidua</a:t>
            </a:r>
          </a:p>
          <a:p>
            <a:pPr algn="ctr"/>
            <a:endParaRPr lang="cs-CZ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Char char="-"/>
            </a:pP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Chlorované uhlovodíky (DDT, HCH…) dnes většinou nepovoleny, těžko odbouratelné, dodnes </a:t>
            </a:r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kolují v potravních řetězcích na celém světě </a:t>
            </a:r>
            <a:endParaRPr lang="cs-CZ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Akutní </a:t>
            </a:r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toxicita pro obratlovce poměrně 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nízká, neurotoxické, zasahují do    </a:t>
            </a:r>
          </a:p>
          <a:p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metabolických pochodů, kancerogenní</a:t>
            </a:r>
          </a:p>
          <a:p>
            <a:pPr hangingPunct="0"/>
            <a:endParaRPr lang="cs-CZ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Organofosfáty – vysoká akutní toxicita (hl. </a:t>
            </a:r>
            <a:r>
              <a:rPr lang="cs-CZ" sz="2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neurotoxicita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narušení přenosu vzruchů ve tkáních, celkové příznaky), ale rozpad</a:t>
            </a:r>
          </a:p>
          <a:p>
            <a:pPr marL="285750" indent="-285750">
              <a:buFontTx/>
              <a:buChar char="-"/>
            </a:pPr>
            <a:endParaRPr lang="cs-CZ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Fosfidy – při požití vzniká </a:t>
            </a:r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vodou a </a:t>
            </a:r>
            <a:r>
              <a:rPr lang="cs-CZ" sz="2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HCl</a:t>
            </a:r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GIT fosforovodík, vysoce toxický</a:t>
            </a:r>
            <a:endParaRPr lang="cs-CZ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cs-CZ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cs-CZ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cs-CZ" sz="2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Dipyridilové</a:t>
            </a:r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sloučeniny 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(herbicidy): značné </a:t>
            </a:r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toxické 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účinky: postiženy plíce</a:t>
            </a:r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játra</a:t>
            </a:r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GIT, myokard. </a:t>
            </a:r>
          </a:p>
          <a:p>
            <a:endParaRPr lang="cs-CZ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2,4-dichlorfenoxyoctová kyselina, </a:t>
            </a:r>
            <a:r>
              <a:rPr lang="cs-CZ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2,4,5-trichlorfenoxyoctová kyselina (</a:t>
            </a:r>
            <a:r>
              <a:rPr lang="cs-CZ" sz="2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Monsanto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Spolana) – původně defolianty</a:t>
            </a:r>
          </a:p>
          <a:p>
            <a:endParaRPr lang="cs-CZ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Dnes snaha o biologickou kontrolu.</a:t>
            </a:r>
          </a:p>
          <a:p>
            <a:pPr marL="285750" indent="-285750">
              <a:buFontTx/>
              <a:buChar char="-"/>
            </a:pPr>
            <a:endParaRPr lang="cs-CZ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cs-CZ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cs-CZ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538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1538" y="642918"/>
            <a:ext cx="7143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PPCP </a:t>
            </a:r>
          </a:p>
          <a:p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Pharmaceuticals and Personal Care Products</a:t>
            </a:r>
            <a:endParaRPr lang="cs-CZ" sz="2800" b="1" u="sng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léčiva a kosmetika</a:t>
            </a:r>
          </a:p>
          <a:p>
            <a:endParaRPr lang="cs-CZ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antibiotika – selekce odolných patogenů</a:t>
            </a:r>
          </a:p>
          <a:p>
            <a:pPr>
              <a:buFontTx/>
              <a:buChar char="-"/>
            </a:pPr>
            <a:endParaRPr lang="cs-CZ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toxicita reziduí pro jiné organismy</a:t>
            </a:r>
          </a:p>
          <a:p>
            <a:pPr>
              <a:buFontTx/>
              <a:buChar char="-"/>
            </a:pPr>
            <a:endParaRPr lang="cs-CZ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kumulace v potravních řetězcích</a:t>
            </a:r>
          </a:p>
          <a:p>
            <a:pPr>
              <a:buFontTx/>
              <a:buChar char="-"/>
            </a:pPr>
            <a:endParaRPr lang="cs-CZ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hormony a jiné endokrinní </a:t>
            </a:r>
            <a:r>
              <a:rPr lang="cs-CZ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disruptory</a:t>
            </a:r>
            <a:endParaRPr lang="cs-CZ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2844" y="428604"/>
            <a:ext cx="892975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Příklad: </a:t>
            </a:r>
            <a:r>
              <a:rPr lang="cs-CZ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diclofenac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(nesteroidní protizánětlivé hum. i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veter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léčivo)</a:t>
            </a:r>
          </a:p>
          <a:p>
            <a:endParaRPr lang="cs-CZ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potravních řetězcích vysoce toxický pro supy (Indie 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0,1% z původního stavu supů, zajišťujících dokonalou likvidaci patogenů)</a:t>
            </a:r>
            <a:endParaRPr 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Namnožení zdivočelých psů (bez potravní konkurence)</a:t>
            </a:r>
          </a:p>
          <a:p>
            <a:pPr>
              <a:buFontTx/>
              <a:buChar char="-"/>
            </a:pPr>
            <a:endParaRPr 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Rozšíření vztekliny (desítky tisíc lidí, 100% mortalita), antraxu aj.</a:t>
            </a:r>
          </a:p>
          <a:p>
            <a:pPr>
              <a:buFontTx/>
              <a:buChar char="-"/>
            </a:pPr>
            <a:endParaRPr 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Celková bilance narušení přirozené a bezpečné likvidace </a:t>
            </a:r>
            <a:r>
              <a:rPr lang="cs-CZ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kadáverů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miliony lidských obětí 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>
              <a:buFontTx/>
              <a:buChar char="-"/>
            </a:pPr>
            <a:endParaRPr 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odkaz: Vaněk,S. (2017): Útok na supy. Vesmír 96 (2), 86-87. Doporučuji i další články v témže čísle časopisu Vesmír.</a:t>
            </a:r>
          </a:p>
          <a:p>
            <a:pPr>
              <a:buFontTx/>
              <a:buChar char="-"/>
            </a:pPr>
            <a:endParaRPr lang="cs-CZ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3" name="Šipka dolů 2"/>
          <p:cNvSpPr/>
          <p:nvPr/>
        </p:nvSpPr>
        <p:spPr>
          <a:xfrm>
            <a:off x="4357686" y="2000240"/>
            <a:ext cx="913260" cy="6926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ů 3"/>
          <p:cNvSpPr/>
          <p:nvPr/>
        </p:nvSpPr>
        <p:spPr>
          <a:xfrm>
            <a:off x="4357686" y="3071810"/>
            <a:ext cx="913260" cy="6926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4429124" y="4143380"/>
            <a:ext cx="913260" cy="6926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85786" y="2285992"/>
            <a:ext cx="7416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Děkuji za pozornost </a:t>
            </a:r>
            <a:r>
              <a:rPr lang="cs-CZ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357430"/>
            <a:ext cx="8677628" cy="1461360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Chemické faktory:</a:t>
            </a:r>
            <a:r>
              <a:rPr lang="cs-CZ" altLang="cs-CZ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altLang="cs-CZ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altLang="cs-CZ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altLang="cs-CZ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přirozené (v nepřirozeném množství)</a:t>
            </a:r>
            <a:br>
              <a:rPr lang="cs-CZ" altLang="cs-CZ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altLang="cs-CZ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altLang="cs-CZ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umělé (</a:t>
            </a:r>
            <a:r>
              <a:rPr lang="cs-CZ" altLang="cs-CZ" sz="3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xenobiotika</a:t>
            </a:r>
            <a:r>
              <a:rPr lang="cs-CZ" altLang="cs-CZ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cs-CZ" alt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alt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alt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altLang="cs-CZ" sz="40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Toxiny (jedy, toxické látky):</a:t>
            </a:r>
            <a:r>
              <a:rPr lang="cs-CZ" altLang="cs-CZ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altLang="cs-CZ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altLang="cs-CZ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Takové látky, které v určité dávce mohou vyvolat patologické změny, popř. i smrt</a:t>
            </a:r>
            <a:br>
              <a:rPr lang="cs-CZ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cs-CZ" b="1" u="sng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cs-CZ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Obvykle hovoříme o toxicitě:</a:t>
            </a:r>
          </a:p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somatické</a:t>
            </a:r>
          </a:p>
          <a:p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genotoxicitě</a:t>
            </a:r>
            <a:endParaRPr lang="cs-CZ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imunotoxicitě</a:t>
            </a:r>
            <a:endParaRPr lang="cs-CZ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D:\Joe\VYUKA\fyziologie a welfare\lebka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262442"/>
            <a:ext cx="2607487" cy="17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764704"/>
            <a:ext cx="914400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 sz="28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 čem spočívá somatický účinek?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cs-CZ" altLang="cs-CZ" sz="2800" b="1" u="sng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látka zablokuje chemickou vazbou životně důležité biochemické děje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 organismu!</a:t>
            </a: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Např. </a:t>
            </a: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–CN 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způsobuje blokádu </a:t>
            </a: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buněčného dýchání vazbou na Fe</a:t>
            </a:r>
            <a:r>
              <a:rPr lang="cs-CZ" sz="2400" b="1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3+</a:t>
            </a: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cs-CZ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cytochromoxidáze</a:t>
            </a: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mitochondriích buněk</a:t>
            </a:r>
            <a:endParaRPr lang="cs-CZ" altLang="cs-CZ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cs-CZ" alt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(když je ho víc, než stačíme odbourat nebo vyloučit, může dojít k patologickým změnám, příp. i fatálním)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cs-CZ" alt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936"/>
          <a:stretch/>
        </p:blipFill>
        <p:spPr>
          <a:xfrm>
            <a:off x="0" y="0"/>
            <a:ext cx="4239914" cy="386104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575" y="0"/>
            <a:ext cx="4899425" cy="388843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" y="3869890"/>
            <a:ext cx="4366068" cy="296956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499992" y="4221088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jedné buňky až několik tisíc (!) druhů enzymů, zajišťujících biochemické děje, podstatu životních pochodů, včetně komunikace s jinými buňkami</a:t>
            </a:r>
            <a:endParaRPr lang="cs-CZ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15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cs-CZ" altLang="cs-CZ" sz="28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Toxicita  je  tedy:</a:t>
            </a: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biologicky aktivní účinek s blokací fyziologických funkcí</a:t>
            </a:r>
          </a:p>
          <a:p>
            <a:pPr eaLnBrk="1" hangingPunct="1">
              <a:spcBef>
                <a:spcPct val="50000"/>
              </a:spcBef>
              <a:defRPr/>
            </a:pPr>
            <a:endParaRPr lang="cs-CZ" alt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vazba na makromolekuly, např. enzymy 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cs-CZ" alt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změna </a:t>
            </a:r>
            <a:r>
              <a:rPr lang="cs-CZ" altLang="cs-CZ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konformace</a:t>
            </a: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těchto molekul 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cs-CZ" alt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tím zablokování biochemické reakce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cs-CZ" alt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eliminace specifické biologické účinnosti molekuly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zajišťující  určitou funkci v organismu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cs-CZ" altLang="cs-CZ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9" name="AutoShape 5"/>
          <p:cNvSpPr>
            <a:spLocks noChangeArrowheads="1"/>
          </p:cNvSpPr>
          <p:nvPr/>
        </p:nvSpPr>
        <p:spPr bwMode="auto">
          <a:xfrm>
            <a:off x="4356100" y="3573463"/>
            <a:ext cx="360363" cy="504825"/>
          </a:xfrm>
          <a:prstGeom prst="downArrow">
            <a:avLst>
              <a:gd name="adj1" fmla="val 50000"/>
              <a:gd name="adj2" fmla="val 35022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100" name="AutoShape 6"/>
          <p:cNvSpPr>
            <a:spLocks noChangeArrowheads="1"/>
          </p:cNvSpPr>
          <p:nvPr/>
        </p:nvSpPr>
        <p:spPr bwMode="auto">
          <a:xfrm>
            <a:off x="4356100" y="2420938"/>
            <a:ext cx="360363" cy="504825"/>
          </a:xfrm>
          <a:prstGeom prst="downArrow">
            <a:avLst>
              <a:gd name="adj1" fmla="val 50000"/>
              <a:gd name="adj2" fmla="val 35022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101" name="AutoShape 7"/>
          <p:cNvSpPr>
            <a:spLocks noChangeArrowheads="1"/>
          </p:cNvSpPr>
          <p:nvPr/>
        </p:nvSpPr>
        <p:spPr bwMode="auto">
          <a:xfrm>
            <a:off x="4427538" y="4652963"/>
            <a:ext cx="360362" cy="504825"/>
          </a:xfrm>
          <a:prstGeom prst="downArrow">
            <a:avLst>
              <a:gd name="adj1" fmla="val 50000"/>
              <a:gd name="adj2" fmla="val 35022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="" xmlns:p14="http://schemas.microsoft.com/office/powerpoint/2010/main" val="333489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79388" y="428604"/>
            <a:ext cx="8964612" cy="714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 sz="28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Můžeme se s toxinem vyrovnat?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cs-CZ" altLang="cs-CZ" sz="2800" b="1" u="sng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 sz="28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Jen s některým a jen do určité míry!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cs-CZ" altLang="cs-CZ" sz="2800" b="1" u="sng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Máme enzymy, kterými odbouráváme přebytečné látky vlastního těla či přirozené látky, těmito procesy může náš organismus rozložit i </a:t>
            </a:r>
            <a:r>
              <a:rPr lang="cs-CZ" altLang="cs-CZ" sz="28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chemicky podobné </a:t>
            </a:r>
            <a:r>
              <a:rPr lang="cs-CZ" altLang="cs-C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látky cizorodé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Někdy se ale poměrně neškodná látka přijatá do organismu může stát jedem!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			</a:t>
            </a:r>
          </a:p>
          <a:p>
            <a:pPr eaLnBrk="1" hangingPunct="1">
              <a:spcBef>
                <a:spcPct val="50000"/>
              </a:spcBef>
              <a:defRPr/>
            </a:pPr>
            <a:endParaRPr lang="cs-CZ" altLang="cs-CZ" sz="24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cs-CZ" altLang="cs-CZ" sz="24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1391</Words>
  <Application>Microsoft Office PowerPoint</Application>
  <PresentationFormat>Předvádění na obrazovce (4:3)</PresentationFormat>
  <Paragraphs>306</Paragraphs>
  <Slides>38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Motiv sady Office</vt:lpstr>
      <vt:lpstr>Životní prostředí a zdraví  toxické látky v prostředí</vt:lpstr>
      <vt:lpstr>Faktory ŽP s potenciálním vlivem na zdraví</vt:lpstr>
      <vt:lpstr>Interdisciplinární vědní obory</vt:lpstr>
      <vt:lpstr>Chemické faktory:   - přirozené (v nepřirozeném množství)   - umělé (xenobiotika)  </vt:lpstr>
      <vt:lpstr>Toxiny (jedy, toxické látky):  Takové látky, které v určité dávce mohou vyvolat patologické změny, popř. i smrt 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Příklady přirozených toxinů</vt:lpstr>
      <vt:lpstr>Mikrobiální toxiny příklad: botulotoxin </vt:lpstr>
      <vt:lpstr>Toxické kovy (Pb, Hg, Al, Cd…) přirozeně v minerálech s minimálním vstupem do biosféry</vt:lpstr>
      <vt:lpstr>Rtuť</vt:lpstr>
      <vt:lpstr>Snímek 22</vt:lpstr>
      <vt:lpstr>Snímek 23</vt:lpstr>
      <vt:lpstr>Snímek 24</vt:lpstr>
      <vt:lpstr>Snímek 25</vt:lpstr>
      <vt:lpstr>Coffea arabica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není otrava</dc:title>
  <dc:creator>Rajchard</dc:creator>
  <cp:lastModifiedBy>Rajchard</cp:lastModifiedBy>
  <cp:revision>77</cp:revision>
  <dcterms:created xsi:type="dcterms:W3CDTF">2015-11-01T08:49:39Z</dcterms:created>
  <dcterms:modified xsi:type="dcterms:W3CDTF">2017-02-11T09:40:14Z</dcterms:modified>
</cp:coreProperties>
</file>